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6" r:id="rId2"/>
    <p:sldId id="257" r:id="rId3"/>
    <p:sldId id="314" r:id="rId4"/>
    <p:sldId id="259" r:id="rId5"/>
    <p:sldId id="260" r:id="rId6"/>
    <p:sldId id="261" r:id="rId7"/>
    <p:sldId id="262" r:id="rId8"/>
    <p:sldId id="263" r:id="rId9"/>
    <p:sldId id="264" r:id="rId10"/>
    <p:sldId id="31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318" r:id="rId33"/>
    <p:sldId id="319" r:id="rId34"/>
    <p:sldId id="289" r:id="rId35"/>
    <p:sldId id="316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17" r:id="rId52"/>
    <p:sldId id="307" r:id="rId53"/>
    <p:sldId id="308" r:id="rId54"/>
    <p:sldId id="309" r:id="rId55"/>
    <p:sldId id="310" r:id="rId56"/>
    <p:sldId id="311" r:id="rId57"/>
    <p:sldId id="312" r:id="rId5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gylaki Csilla" initials="NC" lastIdx="5" clrIdx="0">
    <p:extLst>
      <p:ext uri="{19B8F6BF-5375-455C-9EA6-DF929625EA0E}">
        <p15:presenceInfo xmlns:p15="http://schemas.microsoft.com/office/powerpoint/2012/main" userId="S-1-5-21-4138107787-1456754775-1411940161-659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858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30A9CD-D60C-4612-985C-358CF8230FE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0E002149-F6DC-49D9-AF1B-C3E94D6C79FB}">
      <dgm:prSet phldrT="[Szöveg]" custT="1"/>
      <dgm:spPr>
        <a:noFill/>
        <a:ln>
          <a:solidFill>
            <a:srgbClr val="C00000"/>
          </a:solidFill>
        </a:ln>
      </dgm:spPr>
      <dgm:t>
        <a:bodyPr/>
        <a:lstStyle/>
        <a:p>
          <a:pPr algn="ctr"/>
          <a:r>
            <a:rPr lang="hu-HU" sz="2400" b="1" dirty="0">
              <a:solidFill>
                <a:sysClr val="windowText" lastClr="000000"/>
              </a:solidFill>
              <a:latin typeface="+mj-lt"/>
              <a:cs typeface="Times New Roman" panose="02020603050405020304" pitchFamily="18" charset="0"/>
            </a:rPr>
            <a:t>Klasszikus alapelvek</a:t>
          </a:r>
        </a:p>
      </dgm:t>
    </dgm:pt>
    <dgm:pt modelId="{CE5F8E26-24DF-4AA8-8B13-FB6F025147A4}" type="parTrans" cxnId="{BD3AF284-BDE6-4988-A74C-3C6C4F67046E}">
      <dgm:prSet/>
      <dgm:spPr/>
      <dgm:t>
        <a:bodyPr/>
        <a:lstStyle/>
        <a:p>
          <a:pPr algn="l"/>
          <a:endParaRPr lang="hu-HU" sz="2600"/>
        </a:p>
      </dgm:t>
    </dgm:pt>
    <dgm:pt modelId="{B8CB8D3B-726D-4E5D-B55B-8D6B0F79C441}" type="sibTrans" cxnId="{BD3AF284-BDE6-4988-A74C-3C6C4F67046E}">
      <dgm:prSet/>
      <dgm:spPr/>
      <dgm:t>
        <a:bodyPr/>
        <a:lstStyle/>
        <a:p>
          <a:pPr algn="l"/>
          <a:endParaRPr lang="hu-HU" sz="2600"/>
        </a:p>
      </dgm:t>
    </dgm:pt>
    <dgm:pt modelId="{8EAAF23A-B7D7-45C8-BAE8-2E85A5FF0C77}">
      <dgm:prSet phldrT="[Szöveg]" custT="1"/>
      <dgm:spPr>
        <a:noFill/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pPr algn="l">
            <a:buNone/>
          </a:pPr>
          <a:r>
            <a:rPr lang="hu-HU" sz="1800" dirty="0">
              <a:latin typeface="+mj-lt"/>
              <a:cs typeface="Times New Roman" panose="02020603050405020304" pitchFamily="18" charset="0"/>
            </a:rPr>
            <a:t>az adórendszer legyen</a:t>
          </a:r>
        </a:p>
      </dgm:t>
    </dgm:pt>
    <dgm:pt modelId="{854C44A1-B9D9-47E3-90E4-C925B115D29C}" type="parTrans" cxnId="{32302533-0AB1-407D-93B2-66D5A9AA08E4}">
      <dgm:prSet/>
      <dgm:spPr/>
      <dgm:t>
        <a:bodyPr/>
        <a:lstStyle/>
        <a:p>
          <a:pPr algn="l"/>
          <a:endParaRPr lang="hu-HU" sz="2600"/>
        </a:p>
      </dgm:t>
    </dgm:pt>
    <dgm:pt modelId="{D3E2113C-9F33-4E5B-B6F8-2B797B29ED61}" type="sibTrans" cxnId="{32302533-0AB1-407D-93B2-66D5A9AA08E4}">
      <dgm:prSet/>
      <dgm:spPr/>
      <dgm:t>
        <a:bodyPr/>
        <a:lstStyle/>
        <a:p>
          <a:pPr algn="l"/>
          <a:endParaRPr lang="hu-HU" sz="2600"/>
        </a:p>
      </dgm:t>
    </dgm:pt>
    <dgm:pt modelId="{DC0B4E71-A7AA-453A-8CEE-A10FF76864E3}">
      <dgm:prSet phldrT="[Szöveg]" custT="1"/>
      <dgm:spPr>
        <a:noFill/>
        <a:ln>
          <a:solidFill>
            <a:srgbClr val="C00000"/>
          </a:solidFill>
        </a:ln>
      </dgm:spPr>
      <dgm:t>
        <a:bodyPr/>
        <a:lstStyle/>
        <a:p>
          <a:pPr algn="ctr"/>
          <a:r>
            <a:rPr lang="hu-HU" sz="2400" b="1" dirty="0">
              <a:solidFill>
                <a:sysClr val="windowText" lastClr="000000"/>
              </a:solidFill>
              <a:latin typeface="+mj-lt"/>
              <a:cs typeface="Times New Roman" panose="02020603050405020304" pitchFamily="18" charset="0"/>
            </a:rPr>
            <a:t>Modern alapelvek</a:t>
          </a:r>
        </a:p>
      </dgm:t>
    </dgm:pt>
    <dgm:pt modelId="{178F0DA8-8397-4E42-9593-86A2D8DFE940}" type="parTrans" cxnId="{AF702B47-EE85-4C2F-9E75-C94F3F2FAB89}">
      <dgm:prSet/>
      <dgm:spPr/>
      <dgm:t>
        <a:bodyPr/>
        <a:lstStyle/>
        <a:p>
          <a:pPr algn="l"/>
          <a:endParaRPr lang="hu-HU" sz="2600"/>
        </a:p>
      </dgm:t>
    </dgm:pt>
    <dgm:pt modelId="{907EB0DC-6E4E-430E-8F44-7C04E6170035}" type="sibTrans" cxnId="{AF702B47-EE85-4C2F-9E75-C94F3F2FAB89}">
      <dgm:prSet/>
      <dgm:spPr/>
      <dgm:t>
        <a:bodyPr/>
        <a:lstStyle/>
        <a:p>
          <a:pPr algn="l"/>
          <a:endParaRPr lang="hu-HU" sz="2600"/>
        </a:p>
      </dgm:t>
    </dgm:pt>
    <dgm:pt modelId="{7E05B270-5112-47E3-B2AC-CEF613E14E72}">
      <dgm:prSet phldrT="[Szöveg]" custT="1"/>
      <dgm:spPr>
        <a:noFill/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pPr algn="l"/>
          <a:r>
            <a:rPr lang="hu-HU" sz="1800" dirty="0">
              <a:latin typeface="+mj-lt"/>
              <a:cs typeface="Times New Roman" panose="02020603050405020304" pitchFamily="18" charset="0"/>
            </a:rPr>
            <a:t>létminimum adómentessége</a:t>
          </a:r>
        </a:p>
      </dgm:t>
    </dgm:pt>
    <dgm:pt modelId="{5C815918-C315-4CF5-842D-65C0650927D2}" type="parTrans" cxnId="{03A806BB-6E22-4EB4-8C57-A2F095210878}">
      <dgm:prSet/>
      <dgm:spPr/>
      <dgm:t>
        <a:bodyPr/>
        <a:lstStyle/>
        <a:p>
          <a:pPr algn="l"/>
          <a:endParaRPr lang="hu-HU" sz="2600"/>
        </a:p>
      </dgm:t>
    </dgm:pt>
    <dgm:pt modelId="{E23D5D27-D5BE-4529-975F-F7AFE3AD46F1}" type="sibTrans" cxnId="{03A806BB-6E22-4EB4-8C57-A2F095210878}">
      <dgm:prSet/>
      <dgm:spPr/>
      <dgm:t>
        <a:bodyPr/>
        <a:lstStyle/>
        <a:p>
          <a:pPr algn="l"/>
          <a:endParaRPr lang="hu-HU" sz="2600"/>
        </a:p>
      </dgm:t>
    </dgm:pt>
    <dgm:pt modelId="{64E3C717-998D-4FB1-8F5F-C3ED353D1A1A}">
      <dgm:prSet phldrT="[Szöveg]" custT="1"/>
      <dgm:spPr>
        <a:noFill/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pPr algn="l"/>
          <a:r>
            <a:rPr lang="hu-HU" sz="1800" dirty="0">
              <a:latin typeface="+mj-lt"/>
              <a:cs typeface="Times New Roman" panose="02020603050405020304" pitchFamily="18" charset="0"/>
            </a:rPr>
            <a:t>kiszámítható</a:t>
          </a:r>
        </a:p>
      </dgm:t>
    </dgm:pt>
    <dgm:pt modelId="{3FD9D1FE-67BE-4D14-A5D9-97CE3B9EBAD6}" type="parTrans" cxnId="{1723AD3B-87FF-4B9F-A609-563178E4C1B3}">
      <dgm:prSet/>
      <dgm:spPr/>
      <dgm:t>
        <a:bodyPr/>
        <a:lstStyle/>
        <a:p>
          <a:pPr algn="l"/>
          <a:endParaRPr lang="hu-HU" sz="2600"/>
        </a:p>
      </dgm:t>
    </dgm:pt>
    <dgm:pt modelId="{102D4AC3-4BCC-4BBF-89CD-883569E132D8}" type="sibTrans" cxnId="{1723AD3B-87FF-4B9F-A609-563178E4C1B3}">
      <dgm:prSet/>
      <dgm:spPr/>
      <dgm:t>
        <a:bodyPr/>
        <a:lstStyle/>
        <a:p>
          <a:pPr algn="l"/>
          <a:endParaRPr lang="hu-HU" sz="2600"/>
        </a:p>
      </dgm:t>
    </dgm:pt>
    <dgm:pt modelId="{E34B1EE5-2641-4285-8A62-40FCA277D7C5}">
      <dgm:prSet phldrT="[Szöveg]" custT="1"/>
      <dgm:spPr>
        <a:noFill/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pPr algn="l"/>
          <a:r>
            <a:rPr lang="hu-HU" sz="1800" dirty="0">
              <a:latin typeface="+mj-lt"/>
              <a:cs typeface="Times New Roman" panose="02020603050405020304" pitchFamily="18" charset="0"/>
            </a:rPr>
            <a:t>olcsó</a:t>
          </a:r>
        </a:p>
      </dgm:t>
    </dgm:pt>
    <dgm:pt modelId="{29489870-4291-4E12-8B1E-A00F6A4E238E}" type="parTrans" cxnId="{1EB2C100-7BD3-4D13-86EE-35A11AEEB88B}">
      <dgm:prSet/>
      <dgm:spPr/>
      <dgm:t>
        <a:bodyPr/>
        <a:lstStyle/>
        <a:p>
          <a:pPr algn="l"/>
          <a:endParaRPr lang="hu-HU" sz="2600"/>
        </a:p>
      </dgm:t>
    </dgm:pt>
    <dgm:pt modelId="{3F551F68-F2C4-4AEE-9DB4-6A8D03428C1A}" type="sibTrans" cxnId="{1EB2C100-7BD3-4D13-86EE-35A11AEEB88B}">
      <dgm:prSet/>
      <dgm:spPr/>
      <dgm:t>
        <a:bodyPr/>
        <a:lstStyle/>
        <a:p>
          <a:pPr algn="l"/>
          <a:endParaRPr lang="hu-HU" sz="2600"/>
        </a:p>
      </dgm:t>
    </dgm:pt>
    <dgm:pt modelId="{06D0953D-A6CF-4D1A-8729-0E6E153636E3}">
      <dgm:prSet phldrT="[Szöveg]" custT="1"/>
      <dgm:spPr>
        <a:noFill/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pPr algn="l"/>
          <a:r>
            <a:rPr lang="hu-HU" sz="1800" dirty="0">
              <a:latin typeface="+mj-lt"/>
              <a:cs typeface="Times New Roman" panose="02020603050405020304" pitchFamily="18" charset="0"/>
            </a:rPr>
            <a:t>semlegesség</a:t>
          </a:r>
        </a:p>
      </dgm:t>
    </dgm:pt>
    <dgm:pt modelId="{7AD32E36-10DD-4DD6-84FA-3451EA89F3F9}" type="parTrans" cxnId="{D47A45C4-D6FD-4263-9A64-6172072E7D38}">
      <dgm:prSet/>
      <dgm:spPr/>
      <dgm:t>
        <a:bodyPr/>
        <a:lstStyle/>
        <a:p>
          <a:pPr algn="l"/>
          <a:endParaRPr lang="hu-HU" sz="2600"/>
        </a:p>
      </dgm:t>
    </dgm:pt>
    <dgm:pt modelId="{EA97B293-8983-4935-A931-F8C22D7810B9}" type="sibTrans" cxnId="{D47A45C4-D6FD-4263-9A64-6172072E7D38}">
      <dgm:prSet/>
      <dgm:spPr/>
      <dgm:t>
        <a:bodyPr/>
        <a:lstStyle/>
        <a:p>
          <a:pPr algn="l"/>
          <a:endParaRPr lang="hu-HU" sz="2600"/>
        </a:p>
      </dgm:t>
    </dgm:pt>
    <dgm:pt modelId="{07D9063B-6C1D-48AA-8E7B-D598E3790440}">
      <dgm:prSet custT="1"/>
      <dgm:spPr>
        <a:noFill/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pPr algn="l"/>
          <a:r>
            <a:rPr lang="hu-HU" sz="1800" dirty="0" err="1">
              <a:latin typeface="+mj-lt"/>
              <a:cs typeface="Times New Roman" panose="02020603050405020304" pitchFamily="18" charset="0"/>
            </a:rPr>
            <a:t>konfiskatórius</a:t>
          </a:r>
          <a:r>
            <a:rPr lang="hu-HU" sz="1800" dirty="0">
              <a:latin typeface="+mj-lt"/>
              <a:cs typeface="Times New Roman" panose="02020603050405020304" pitchFamily="18" charset="0"/>
            </a:rPr>
            <a:t> (elkobzó) jellegű adóztatás tilalma</a:t>
          </a:r>
        </a:p>
      </dgm:t>
    </dgm:pt>
    <dgm:pt modelId="{E97175A0-60E0-4FF2-8DE7-D331ACDDADAE}" type="parTrans" cxnId="{2989CA36-FE78-4F17-B589-F1F3ED5BA189}">
      <dgm:prSet/>
      <dgm:spPr/>
      <dgm:t>
        <a:bodyPr/>
        <a:lstStyle/>
        <a:p>
          <a:pPr algn="l"/>
          <a:endParaRPr lang="hu-HU" sz="2600"/>
        </a:p>
      </dgm:t>
    </dgm:pt>
    <dgm:pt modelId="{27A1AB2C-7056-48CC-A3C7-EBE2EF529866}" type="sibTrans" cxnId="{2989CA36-FE78-4F17-B589-F1F3ED5BA189}">
      <dgm:prSet/>
      <dgm:spPr/>
      <dgm:t>
        <a:bodyPr/>
        <a:lstStyle/>
        <a:p>
          <a:pPr algn="l"/>
          <a:endParaRPr lang="hu-HU" sz="2600"/>
        </a:p>
      </dgm:t>
    </dgm:pt>
    <dgm:pt modelId="{18FF81EB-E6A7-4B65-8447-3B0B80C2AC2D}">
      <dgm:prSet custT="1"/>
      <dgm:spPr>
        <a:noFill/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pPr algn="l"/>
          <a:r>
            <a:rPr lang="hu-HU" sz="1800" dirty="0">
              <a:latin typeface="+mj-lt"/>
              <a:cs typeface="Times New Roman" panose="02020603050405020304" pitchFamily="18" charset="0"/>
            </a:rPr>
            <a:t>visszamenőleges hatályú adójogalkotás tilalma</a:t>
          </a:r>
        </a:p>
      </dgm:t>
    </dgm:pt>
    <dgm:pt modelId="{DF90E537-9547-4A4F-AA6E-CB647DFCD8DC}" type="parTrans" cxnId="{4FB54DD0-3EF9-46FF-9956-EAA376663C23}">
      <dgm:prSet/>
      <dgm:spPr/>
      <dgm:t>
        <a:bodyPr/>
        <a:lstStyle/>
        <a:p>
          <a:pPr algn="l"/>
          <a:endParaRPr lang="hu-HU" sz="2600"/>
        </a:p>
      </dgm:t>
    </dgm:pt>
    <dgm:pt modelId="{3B34CEA1-5C1B-4FF7-998E-0406FE77B9DD}" type="sibTrans" cxnId="{4FB54DD0-3EF9-46FF-9956-EAA376663C23}">
      <dgm:prSet/>
      <dgm:spPr/>
      <dgm:t>
        <a:bodyPr/>
        <a:lstStyle/>
        <a:p>
          <a:pPr algn="l"/>
          <a:endParaRPr lang="hu-HU" sz="2600"/>
        </a:p>
      </dgm:t>
    </dgm:pt>
    <dgm:pt modelId="{461EF094-1640-5548-8023-5F3401E941EB}">
      <dgm:prSet phldrT="[Szöveg]" custT="1"/>
      <dgm:spPr>
        <a:noFill/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pPr algn="l"/>
          <a:r>
            <a:rPr lang="hu-HU" sz="1800" dirty="0">
              <a:latin typeface="+mj-lt"/>
              <a:cs typeface="Times New Roman" panose="02020603050405020304" pitchFamily="18" charset="0"/>
            </a:rPr>
            <a:t>arányos</a:t>
          </a:r>
        </a:p>
      </dgm:t>
    </dgm:pt>
    <dgm:pt modelId="{177CC4D2-D365-B94D-8129-A3E7D2B62275}" type="parTrans" cxnId="{32894CB1-4633-7240-8147-6A9CAA296704}">
      <dgm:prSet/>
      <dgm:spPr/>
      <dgm:t>
        <a:bodyPr/>
        <a:lstStyle/>
        <a:p>
          <a:endParaRPr lang="hu-HU"/>
        </a:p>
      </dgm:t>
    </dgm:pt>
    <dgm:pt modelId="{09FA3C28-24EC-F546-84AC-78C2F0D2458B}" type="sibTrans" cxnId="{32894CB1-4633-7240-8147-6A9CAA296704}">
      <dgm:prSet/>
      <dgm:spPr/>
      <dgm:t>
        <a:bodyPr/>
        <a:lstStyle/>
        <a:p>
          <a:endParaRPr lang="hu-HU"/>
        </a:p>
      </dgm:t>
    </dgm:pt>
    <dgm:pt modelId="{A7F9FE12-8E30-A24A-BA7C-328BB2111794}">
      <dgm:prSet phldrT="[Szöveg]" custT="1"/>
      <dgm:spPr>
        <a:noFill/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pPr algn="l"/>
          <a:r>
            <a:rPr lang="hu-HU" sz="1800" dirty="0">
              <a:latin typeface="+mj-lt"/>
              <a:cs typeface="Times New Roman" panose="02020603050405020304" pitchFamily="18" charset="0"/>
            </a:rPr>
            <a:t>kényelmes</a:t>
          </a:r>
        </a:p>
      </dgm:t>
    </dgm:pt>
    <dgm:pt modelId="{90AC54DF-6451-7747-96AF-2966B8FD6C03}" type="parTrans" cxnId="{9A64935C-5742-7946-AAFD-F98D1198492B}">
      <dgm:prSet/>
      <dgm:spPr/>
      <dgm:t>
        <a:bodyPr/>
        <a:lstStyle/>
        <a:p>
          <a:endParaRPr lang="hu-HU"/>
        </a:p>
      </dgm:t>
    </dgm:pt>
    <dgm:pt modelId="{671CA0B0-02A1-1A4E-ACC4-C760FD21861A}" type="sibTrans" cxnId="{9A64935C-5742-7946-AAFD-F98D1198492B}">
      <dgm:prSet/>
      <dgm:spPr/>
      <dgm:t>
        <a:bodyPr/>
        <a:lstStyle/>
        <a:p>
          <a:endParaRPr lang="hu-HU"/>
        </a:p>
      </dgm:t>
    </dgm:pt>
    <dgm:pt modelId="{647DCEB5-1816-4C3F-9FC3-C550E284EABD}" type="pres">
      <dgm:prSet presAssocID="{7C30A9CD-D60C-4612-985C-358CF8230FE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3A9813DE-5AA5-4C02-AD40-1F5E8A6027D3}" type="pres">
      <dgm:prSet presAssocID="{0E002149-F6DC-49D9-AF1B-C3E94D6C79FB}" presName="composite" presStyleCnt="0"/>
      <dgm:spPr/>
    </dgm:pt>
    <dgm:pt modelId="{C16D5D84-5BCF-46A5-8559-3FD6AC5EC6F7}" type="pres">
      <dgm:prSet presAssocID="{0E002149-F6DC-49D9-AF1B-C3E94D6C79FB}" presName="parTx" presStyleLbl="alignNode1" presStyleIdx="0" presStyleCnt="2" custLinFactNeighborX="1012" custLinFactNeighborY="12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A9EEF13-3CAA-4AA3-8058-B23636B5CF00}" type="pres">
      <dgm:prSet presAssocID="{0E002149-F6DC-49D9-AF1B-C3E94D6C79FB}" presName="desTx" presStyleLbl="alignAccFollowNode1" presStyleIdx="0" presStyleCnt="2" custLinFactNeighborX="1014" custLinFactNeighborY="89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E2CD3A1-AFD4-49B1-BDE2-831515C3B6BC}" type="pres">
      <dgm:prSet presAssocID="{B8CB8D3B-726D-4E5D-B55B-8D6B0F79C441}" presName="space" presStyleCnt="0"/>
      <dgm:spPr/>
    </dgm:pt>
    <dgm:pt modelId="{36F65BF9-EE40-4B9F-9A62-C9037F2B19D6}" type="pres">
      <dgm:prSet presAssocID="{DC0B4E71-A7AA-453A-8CEE-A10FF76864E3}" presName="composite" presStyleCnt="0"/>
      <dgm:spPr/>
    </dgm:pt>
    <dgm:pt modelId="{88363069-5410-4C18-ACEE-5D9589A8F9F9}" type="pres">
      <dgm:prSet presAssocID="{DC0B4E71-A7AA-453A-8CEE-A10FF76864E3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977C55D-D132-4280-AC2B-EB33847817AE}" type="pres">
      <dgm:prSet presAssocID="{DC0B4E71-A7AA-453A-8CEE-A10FF76864E3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35F626EE-B65D-224A-ACA8-75B68E229AC3}" type="presOf" srcId="{461EF094-1640-5548-8023-5F3401E941EB}" destId="{EA9EEF13-3CAA-4AA3-8058-B23636B5CF00}" srcOrd="0" destOrd="1" presId="urn:microsoft.com/office/officeart/2005/8/layout/hList1"/>
    <dgm:cxn modelId="{03A806BB-6E22-4EB4-8C57-A2F095210878}" srcId="{DC0B4E71-A7AA-453A-8CEE-A10FF76864E3}" destId="{7E05B270-5112-47E3-B2AC-CEF613E14E72}" srcOrd="0" destOrd="0" parTransId="{5C815918-C315-4CF5-842D-65C0650927D2}" sibTransId="{E23D5D27-D5BE-4529-975F-F7AFE3AD46F1}"/>
    <dgm:cxn modelId="{B692403B-EC9A-42A7-9973-FE3DBC494051}" type="presOf" srcId="{DC0B4E71-A7AA-453A-8CEE-A10FF76864E3}" destId="{88363069-5410-4C18-ACEE-5D9589A8F9F9}" srcOrd="0" destOrd="0" presId="urn:microsoft.com/office/officeart/2005/8/layout/hList1"/>
    <dgm:cxn modelId="{32894CB1-4633-7240-8147-6A9CAA296704}" srcId="{0E002149-F6DC-49D9-AF1B-C3E94D6C79FB}" destId="{461EF094-1640-5548-8023-5F3401E941EB}" srcOrd="1" destOrd="0" parTransId="{177CC4D2-D365-B94D-8129-A3E7D2B62275}" sibTransId="{09FA3C28-24EC-F546-84AC-78C2F0D2458B}"/>
    <dgm:cxn modelId="{AF702B47-EE85-4C2F-9E75-C94F3F2FAB89}" srcId="{7C30A9CD-D60C-4612-985C-358CF8230FE8}" destId="{DC0B4E71-A7AA-453A-8CEE-A10FF76864E3}" srcOrd="1" destOrd="0" parTransId="{178F0DA8-8397-4E42-9593-86A2D8DFE940}" sibTransId="{907EB0DC-6E4E-430E-8F44-7C04E6170035}"/>
    <dgm:cxn modelId="{4EBA95D6-1D63-49CA-9313-F3086082EDDC}" type="presOf" srcId="{0E002149-F6DC-49D9-AF1B-C3E94D6C79FB}" destId="{C16D5D84-5BCF-46A5-8559-3FD6AC5EC6F7}" srcOrd="0" destOrd="0" presId="urn:microsoft.com/office/officeart/2005/8/layout/hList1"/>
    <dgm:cxn modelId="{2989CA36-FE78-4F17-B589-F1F3ED5BA189}" srcId="{DC0B4E71-A7AA-453A-8CEE-A10FF76864E3}" destId="{07D9063B-6C1D-48AA-8E7B-D598E3790440}" srcOrd="2" destOrd="0" parTransId="{E97175A0-60E0-4FF2-8DE7-D331ACDDADAE}" sibTransId="{27A1AB2C-7056-48CC-A3C7-EBE2EF529866}"/>
    <dgm:cxn modelId="{8A89724A-882F-4499-B4C2-7E6CACE14E85}" type="presOf" srcId="{7E05B270-5112-47E3-B2AC-CEF613E14E72}" destId="{1977C55D-D132-4280-AC2B-EB33847817AE}" srcOrd="0" destOrd="0" presId="urn:microsoft.com/office/officeart/2005/8/layout/hList1"/>
    <dgm:cxn modelId="{32302533-0AB1-407D-93B2-66D5A9AA08E4}" srcId="{0E002149-F6DC-49D9-AF1B-C3E94D6C79FB}" destId="{8EAAF23A-B7D7-45C8-BAE8-2E85A5FF0C77}" srcOrd="0" destOrd="0" parTransId="{854C44A1-B9D9-47E3-90E4-C925B115D29C}" sibTransId="{D3E2113C-9F33-4E5B-B6F8-2B797B29ED61}"/>
    <dgm:cxn modelId="{9A64935C-5742-7946-AAFD-F98D1198492B}" srcId="{0E002149-F6DC-49D9-AF1B-C3E94D6C79FB}" destId="{A7F9FE12-8E30-A24A-BA7C-328BB2111794}" srcOrd="3" destOrd="0" parTransId="{90AC54DF-6451-7747-96AF-2966B8FD6C03}" sibTransId="{671CA0B0-02A1-1A4E-ACC4-C760FD21861A}"/>
    <dgm:cxn modelId="{BD3AF284-BDE6-4988-A74C-3C6C4F67046E}" srcId="{7C30A9CD-D60C-4612-985C-358CF8230FE8}" destId="{0E002149-F6DC-49D9-AF1B-C3E94D6C79FB}" srcOrd="0" destOrd="0" parTransId="{CE5F8E26-24DF-4AA8-8B13-FB6F025147A4}" sibTransId="{B8CB8D3B-726D-4E5D-B55B-8D6B0F79C441}"/>
    <dgm:cxn modelId="{46D8E6DD-8057-43D8-9C05-6AAB9DE25736}" type="presOf" srcId="{7C30A9CD-D60C-4612-985C-358CF8230FE8}" destId="{647DCEB5-1816-4C3F-9FC3-C550E284EABD}" srcOrd="0" destOrd="0" presId="urn:microsoft.com/office/officeart/2005/8/layout/hList1"/>
    <dgm:cxn modelId="{D47A45C4-D6FD-4263-9A64-6172072E7D38}" srcId="{DC0B4E71-A7AA-453A-8CEE-A10FF76864E3}" destId="{06D0953D-A6CF-4D1A-8729-0E6E153636E3}" srcOrd="1" destOrd="0" parTransId="{7AD32E36-10DD-4DD6-84FA-3451EA89F3F9}" sibTransId="{EA97B293-8983-4935-A931-F8C22D7810B9}"/>
    <dgm:cxn modelId="{0F62C29C-A949-4D02-9A1B-99C5CA7B2FAB}" type="presOf" srcId="{18FF81EB-E6A7-4B65-8447-3B0B80C2AC2D}" destId="{1977C55D-D132-4280-AC2B-EB33847817AE}" srcOrd="0" destOrd="3" presId="urn:microsoft.com/office/officeart/2005/8/layout/hList1"/>
    <dgm:cxn modelId="{66D55304-B850-4D40-8966-7F45E5F57820}" type="presOf" srcId="{06D0953D-A6CF-4D1A-8729-0E6E153636E3}" destId="{1977C55D-D132-4280-AC2B-EB33847817AE}" srcOrd="0" destOrd="1" presId="urn:microsoft.com/office/officeart/2005/8/layout/hList1"/>
    <dgm:cxn modelId="{1EB2C100-7BD3-4D13-86EE-35A11AEEB88B}" srcId="{0E002149-F6DC-49D9-AF1B-C3E94D6C79FB}" destId="{E34B1EE5-2641-4285-8A62-40FCA277D7C5}" srcOrd="4" destOrd="0" parTransId="{29489870-4291-4E12-8B1E-A00F6A4E238E}" sibTransId="{3F551F68-F2C4-4AEE-9DB4-6A8D03428C1A}"/>
    <dgm:cxn modelId="{FEE6CFD8-3B1E-4C96-AEDC-6C6D04C3E124}" type="presOf" srcId="{E34B1EE5-2641-4285-8A62-40FCA277D7C5}" destId="{EA9EEF13-3CAA-4AA3-8058-B23636B5CF00}" srcOrd="0" destOrd="4" presId="urn:microsoft.com/office/officeart/2005/8/layout/hList1"/>
    <dgm:cxn modelId="{9D3C7129-AF4D-42EF-B8B6-4596CD4C1165}" type="presOf" srcId="{07D9063B-6C1D-48AA-8E7B-D598E3790440}" destId="{1977C55D-D132-4280-AC2B-EB33847817AE}" srcOrd="0" destOrd="2" presId="urn:microsoft.com/office/officeart/2005/8/layout/hList1"/>
    <dgm:cxn modelId="{4FB54DD0-3EF9-46FF-9956-EAA376663C23}" srcId="{DC0B4E71-A7AA-453A-8CEE-A10FF76864E3}" destId="{18FF81EB-E6A7-4B65-8447-3B0B80C2AC2D}" srcOrd="3" destOrd="0" parTransId="{DF90E537-9547-4A4F-AA6E-CB647DFCD8DC}" sibTransId="{3B34CEA1-5C1B-4FF7-998E-0406FE77B9DD}"/>
    <dgm:cxn modelId="{1723AD3B-87FF-4B9F-A609-563178E4C1B3}" srcId="{0E002149-F6DC-49D9-AF1B-C3E94D6C79FB}" destId="{64E3C717-998D-4FB1-8F5F-C3ED353D1A1A}" srcOrd="2" destOrd="0" parTransId="{3FD9D1FE-67BE-4D14-A5D9-97CE3B9EBAD6}" sibTransId="{102D4AC3-4BCC-4BBF-89CD-883569E132D8}"/>
    <dgm:cxn modelId="{D9BE219C-E481-5745-A3A4-13C7FB5742E7}" type="presOf" srcId="{A7F9FE12-8E30-A24A-BA7C-328BB2111794}" destId="{EA9EEF13-3CAA-4AA3-8058-B23636B5CF00}" srcOrd="0" destOrd="3" presId="urn:microsoft.com/office/officeart/2005/8/layout/hList1"/>
    <dgm:cxn modelId="{7FA8052F-C40B-4222-A4F6-54682CF822DB}" type="presOf" srcId="{64E3C717-998D-4FB1-8F5F-C3ED353D1A1A}" destId="{EA9EEF13-3CAA-4AA3-8058-B23636B5CF00}" srcOrd="0" destOrd="2" presId="urn:microsoft.com/office/officeart/2005/8/layout/hList1"/>
    <dgm:cxn modelId="{65564ED5-C0B4-4DCE-9EBC-06FD49AAE15A}" type="presOf" srcId="{8EAAF23A-B7D7-45C8-BAE8-2E85A5FF0C77}" destId="{EA9EEF13-3CAA-4AA3-8058-B23636B5CF00}" srcOrd="0" destOrd="0" presId="urn:microsoft.com/office/officeart/2005/8/layout/hList1"/>
    <dgm:cxn modelId="{25596CE7-EFA2-46F5-9F0B-DA07752296CF}" type="presParOf" srcId="{647DCEB5-1816-4C3F-9FC3-C550E284EABD}" destId="{3A9813DE-5AA5-4C02-AD40-1F5E8A6027D3}" srcOrd="0" destOrd="0" presId="urn:microsoft.com/office/officeart/2005/8/layout/hList1"/>
    <dgm:cxn modelId="{4058E0E8-D303-4196-B2BC-C210F07F0791}" type="presParOf" srcId="{3A9813DE-5AA5-4C02-AD40-1F5E8A6027D3}" destId="{C16D5D84-5BCF-46A5-8559-3FD6AC5EC6F7}" srcOrd="0" destOrd="0" presId="urn:microsoft.com/office/officeart/2005/8/layout/hList1"/>
    <dgm:cxn modelId="{A2CA317C-A5BE-4608-B244-27A236F51E62}" type="presParOf" srcId="{3A9813DE-5AA5-4C02-AD40-1F5E8A6027D3}" destId="{EA9EEF13-3CAA-4AA3-8058-B23636B5CF00}" srcOrd="1" destOrd="0" presId="urn:microsoft.com/office/officeart/2005/8/layout/hList1"/>
    <dgm:cxn modelId="{FA8A87F0-8F7B-4165-AFE2-5B469F561BA9}" type="presParOf" srcId="{647DCEB5-1816-4C3F-9FC3-C550E284EABD}" destId="{3E2CD3A1-AFD4-49B1-BDE2-831515C3B6BC}" srcOrd="1" destOrd="0" presId="urn:microsoft.com/office/officeart/2005/8/layout/hList1"/>
    <dgm:cxn modelId="{449CD3D5-EDC9-4B56-8926-CC62E7B2FE65}" type="presParOf" srcId="{647DCEB5-1816-4C3F-9FC3-C550E284EABD}" destId="{36F65BF9-EE40-4B9F-9A62-C9037F2B19D6}" srcOrd="2" destOrd="0" presId="urn:microsoft.com/office/officeart/2005/8/layout/hList1"/>
    <dgm:cxn modelId="{A0B13CBA-2AB1-4B46-B79F-33BC3291F75C}" type="presParOf" srcId="{36F65BF9-EE40-4B9F-9A62-C9037F2B19D6}" destId="{88363069-5410-4C18-ACEE-5D9589A8F9F9}" srcOrd="0" destOrd="0" presId="urn:microsoft.com/office/officeart/2005/8/layout/hList1"/>
    <dgm:cxn modelId="{E7B04B1C-F745-4C8F-B0B4-6A200F1BFD44}" type="presParOf" srcId="{36F65BF9-EE40-4B9F-9A62-C9037F2B19D6}" destId="{1977C55D-D132-4280-AC2B-EB33847817AE}" srcOrd="1" destOrd="0" presId="urn:microsoft.com/office/officeart/2005/8/layout/hList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30A9CD-D60C-4612-985C-358CF8230FE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0E002149-F6DC-49D9-AF1B-C3E94D6C79FB}">
      <dgm:prSet phldrT="[Szöveg]" custT="1"/>
      <dgm:spPr>
        <a:noFill/>
        <a:ln w="12700">
          <a:solidFill>
            <a:srgbClr val="C00000"/>
          </a:solidFill>
        </a:ln>
      </dgm:spPr>
      <dgm:t>
        <a:bodyPr/>
        <a:lstStyle/>
        <a:p>
          <a:r>
            <a:rPr lang="hu-HU" sz="2400" b="1" dirty="0">
              <a:solidFill>
                <a:sysClr val="windowText" lastClr="000000"/>
              </a:solidFill>
              <a:latin typeface="+mj-lt"/>
              <a:cs typeface="Times New Roman" panose="02020603050405020304" pitchFamily="18" charset="0"/>
            </a:rPr>
            <a:t>Art.</a:t>
          </a:r>
          <a:endParaRPr lang="hu-HU" sz="2400" b="1" dirty="0">
            <a:latin typeface="+mj-lt"/>
            <a:cs typeface="Times New Roman" panose="02020603050405020304" pitchFamily="18" charset="0"/>
          </a:endParaRPr>
        </a:p>
      </dgm:t>
    </dgm:pt>
    <dgm:pt modelId="{CE5F8E26-24DF-4AA8-8B13-FB6F025147A4}" type="parTrans" cxnId="{BD3AF284-BDE6-4988-A74C-3C6C4F67046E}">
      <dgm:prSet/>
      <dgm:spPr/>
      <dgm:t>
        <a:bodyPr/>
        <a:lstStyle/>
        <a:p>
          <a:endParaRPr lang="hu-HU"/>
        </a:p>
      </dgm:t>
    </dgm:pt>
    <dgm:pt modelId="{B8CB8D3B-726D-4E5D-B55B-8D6B0F79C441}" type="sibTrans" cxnId="{BD3AF284-BDE6-4988-A74C-3C6C4F67046E}">
      <dgm:prSet/>
      <dgm:spPr/>
      <dgm:t>
        <a:bodyPr/>
        <a:lstStyle/>
        <a:p>
          <a:endParaRPr lang="hu-HU"/>
        </a:p>
      </dgm:t>
    </dgm:pt>
    <dgm:pt modelId="{8EAAF23A-B7D7-45C8-BAE8-2E85A5FF0C77}">
      <dgm:prSet phldrT="[Szöveg]" custT="1"/>
      <dgm:spPr>
        <a:noFill/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r>
            <a:rPr lang="hu-HU" sz="1600" dirty="0">
              <a:latin typeface="+mj-lt"/>
              <a:cs typeface="Times New Roman" panose="02020603050405020304" pitchFamily="18" charset="0"/>
            </a:rPr>
            <a:t>a rendeltetésszerű (célhoz kötött) joggyakorlás követelménye</a:t>
          </a:r>
        </a:p>
      </dgm:t>
    </dgm:pt>
    <dgm:pt modelId="{854C44A1-B9D9-47E3-90E4-C925B115D29C}" type="parTrans" cxnId="{32302533-0AB1-407D-93B2-66D5A9AA08E4}">
      <dgm:prSet/>
      <dgm:spPr/>
      <dgm:t>
        <a:bodyPr/>
        <a:lstStyle/>
        <a:p>
          <a:endParaRPr lang="hu-HU"/>
        </a:p>
      </dgm:t>
    </dgm:pt>
    <dgm:pt modelId="{D3E2113C-9F33-4E5B-B6F8-2B797B29ED61}" type="sibTrans" cxnId="{32302533-0AB1-407D-93B2-66D5A9AA08E4}">
      <dgm:prSet/>
      <dgm:spPr/>
      <dgm:t>
        <a:bodyPr/>
        <a:lstStyle/>
        <a:p>
          <a:endParaRPr lang="hu-HU"/>
        </a:p>
      </dgm:t>
    </dgm:pt>
    <dgm:pt modelId="{52ED0C34-D0DE-4181-8891-61736979D561}">
      <dgm:prSet phldrT="[Szöveg]" custT="1"/>
      <dgm:spPr>
        <a:noFill/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r>
            <a:rPr lang="hu-HU" sz="1600" dirty="0">
              <a:latin typeface="+mj-lt"/>
              <a:cs typeface="Times New Roman" panose="02020603050405020304" pitchFamily="18" charset="0"/>
            </a:rPr>
            <a:t>a szerződés tartalom szerinti minősítésének követelménye (valódisági klauzula)</a:t>
          </a:r>
        </a:p>
      </dgm:t>
    </dgm:pt>
    <dgm:pt modelId="{51174CD2-DAD9-42D6-89DA-95A9F47D1D19}" type="parTrans" cxnId="{9AE1CD91-CE7C-471B-ACF6-498828152411}">
      <dgm:prSet/>
      <dgm:spPr/>
      <dgm:t>
        <a:bodyPr/>
        <a:lstStyle/>
        <a:p>
          <a:endParaRPr lang="hu-HU"/>
        </a:p>
      </dgm:t>
    </dgm:pt>
    <dgm:pt modelId="{F55102C0-CB8A-4181-A4E8-903EF897ECED}" type="sibTrans" cxnId="{9AE1CD91-CE7C-471B-ACF6-498828152411}">
      <dgm:prSet/>
      <dgm:spPr/>
      <dgm:t>
        <a:bodyPr/>
        <a:lstStyle/>
        <a:p>
          <a:endParaRPr lang="hu-HU"/>
        </a:p>
      </dgm:t>
    </dgm:pt>
    <dgm:pt modelId="{DC0B4E71-A7AA-453A-8CEE-A10FF76864E3}">
      <dgm:prSet phldrT="[Szöveg]" custT="1"/>
      <dgm:spPr>
        <a:noFill/>
        <a:ln>
          <a:solidFill>
            <a:srgbClr val="C00000"/>
          </a:solidFill>
        </a:ln>
      </dgm:spPr>
      <dgm:t>
        <a:bodyPr/>
        <a:lstStyle/>
        <a:p>
          <a:r>
            <a:rPr lang="hu-HU" sz="2400" b="1" dirty="0">
              <a:solidFill>
                <a:sysClr val="windowText" lastClr="000000"/>
              </a:solidFill>
              <a:latin typeface="+mj-lt"/>
              <a:cs typeface="Times New Roman" panose="02020603050405020304" pitchFamily="18" charset="0"/>
            </a:rPr>
            <a:t>Air.</a:t>
          </a:r>
        </a:p>
      </dgm:t>
    </dgm:pt>
    <dgm:pt modelId="{178F0DA8-8397-4E42-9593-86A2D8DFE940}" type="parTrans" cxnId="{AF702B47-EE85-4C2F-9E75-C94F3F2FAB89}">
      <dgm:prSet/>
      <dgm:spPr/>
      <dgm:t>
        <a:bodyPr/>
        <a:lstStyle/>
        <a:p>
          <a:endParaRPr lang="hu-HU"/>
        </a:p>
      </dgm:t>
    </dgm:pt>
    <dgm:pt modelId="{907EB0DC-6E4E-430E-8F44-7C04E6170035}" type="sibTrans" cxnId="{AF702B47-EE85-4C2F-9E75-C94F3F2FAB89}">
      <dgm:prSet/>
      <dgm:spPr/>
      <dgm:t>
        <a:bodyPr/>
        <a:lstStyle/>
        <a:p>
          <a:endParaRPr lang="hu-HU"/>
        </a:p>
      </dgm:t>
    </dgm:pt>
    <dgm:pt modelId="{7E05B270-5112-47E3-B2AC-CEF613E14E72}">
      <dgm:prSet phldrT="[Szöveg]"/>
      <dgm:spPr>
        <a:noFill/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törvényesség (legalitás) elve</a:t>
          </a:r>
        </a:p>
      </dgm:t>
    </dgm:pt>
    <dgm:pt modelId="{5C815918-C315-4CF5-842D-65C0650927D2}" type="parTrans" cxnId="{03A806BB-6E22-4EB4-8C57-A2F095210878}">
      <dgm:prSet/>
      <dgm:spPr/>
      <dgm:t>
        <a:bodyPr/>
        <a:lstStyle/>
        <a:p>
          <a:endParaRPr lang="hu-HU"/>
        </a:p>
      </dgm:t>
    </dgm:pt>
    <dgm:pt modelId="{E23D5D27-D5BE-4529-975F-F7AFE3AD46F1}" type="sibTrans" cxnId="{03A806BB-6E22-4EB4-8C57-A2F095210878}">
      <dgm:prSet/>
      <dgm:spPr/>
      <dgm:t>
        <a:bodyPr/>
        <a:lstStyle/>
        <a:p>
          <a:endParaRPr lang="hu-HU"/>
        </a:p>
      </dgm:t>
    </dgm:pt>
    <dgm:pt modelId="{66D4F3D8-44C3-4E5F-8E6B-6202D5F9DE1D}">
      <dgm:prSet phldrT="[Szöveg]" custT="1"/>
      <dgm:spPr>
        <a:noFill/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r>
            <a:rPr lang="hu-HU" sz="1600" dirty="0">
              <a:latin typeface="+mj-lt"/>
              <a:cs typeface="Times New Roman" panose="02020603050405020304" pitchFamily="18" charset="0"/>
            </a:rPr>
            <a:t>az ügylet gazdasági eredmény szerinti minősítésének követelménye</a:t>
          </a:r>
        </a:p>
      </dgm:t>
    </dgm:pt>
    <dgm:pt modelId="{1984CAAD-099C-4A77-818B-195F742971E4}" type="parTrans" cxnId="{3EA83352-7097-49B0-97A2-7E510EA25B21}">
      <dgm:prSet/>
      <dgm:spPr/>
      <dgm:t>
        <a:bodyPr/>
        <a:lstStyle/>
        <a:p>
          <a:endParaRPr lang="hu-HU"/>
        </a:p>
      </dgm:t>
    </dgm:pt>
    <dgm:pt modelId="{0F99BFBD-C072-457F-A66F-AB85C0AFE43D}" type="sibTrans" cxnId="{3EA83352-7097-49B0-97A2-7E510EA25B21}">
      <dgm:prSet/>
      <dgm:spPr/>
      <dgm:t>
        <a:bodyPr/>
        <a:lstStyle/>
        <a:p>
          <a:endParaRPr lang="hu-HU"/>
        </a:p>
      </dgm:t>
    </dgm:pt>
    <dgm:pt modelId="{266F2210-623D-4CA5-B8A8-05E24C7617C2}">
      <dgm:prSet phldrT="[Szöveg]" custT="1"/>
      <dgm:spPr>
        <a:noFill/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r>
            <a:rPr lang="hu-HU" sz="1600" dirty="0">
              <a:latin typeface="+mj-lt"/>
              <a:cs typeface="Times New Roman" panose="02020603050405020304" pitchFamily="18" charset="0"/>
            </a:rPr>
            <a:t>a nemzetközi szerződéssel érintett jövedelem magyarországi adóztatása</a:t>
          </a:r>
        </a:p>
      </dgm:t>
    </dgm:pt>
    <dgm:pt modelId="{4512C25E-EE3B-46B5-9E1B-8DD511C89C85}" type="parTrans" cxnId="{04F9127B-B754-4A56-A7D0-BF4C1666701A}">
      <dgm:prSet/>
      <dgm:spPr/>
      <dgm:t>
        <a:bodyPr/>
        <a:lstStyle/>
        <a:p>
          <a:endParaRPr lang="hu-HU"/>
        </a:p>
      </dgm:t>
    </dgm:pt>
    <dgm:pt modelId="{32D2C0BB-5CA3-475A-910C-567BD5A86A69}" type="sibTrans" cxnId="{04F9127B-B754-4A56-A7D0-BF4C1666701A}">
      <dgm:prSet/>
      <dgm:spPr/>
      <dgm:t>
        <a:bodyPr/>
        <a:lstStyle/>
        <a:p>
          <a:endParaRPr lang="hu-HU"/>
        </a:p>
      </dgm:t>
    </dgm:pt>
    <dgm:pt modelId="{451368D7-B25C-4DB6-AEF2-EB8BB05016BC}">
      <dgm:prSet phldrT="[Szöveg]"/>
      <dgm:spPr>
        <a:noFill/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szakszerű és hatékony eljárás elve</a:t>
          </a:r>
        </a:p>
      </dgm:t>
    </dgm:pt>
    <dgm:pt modelId="{3998816E-98E4-420D-8566-6C927F5D9823}" type="parTrans" cxnId="{663BFCCD-BD26-4BF0-8122-DCF9BF5793BC}">
      <dgm:prSet/>
      <dgm:spPr/>
      <dgm:t>
        <a:bodyPr/>
        <a:lstStyle/>
        <a:p>
          <a:endParaRPr lang="hu-HU"/>
        </a:p>
      </dgm:t>
    </dgm:pt>
    <dgm:pt modelId="{D2AC92B4-2F21-4B93-98A3-7B7C894E6671}" type="sibTrans" cxnId="{663BFCCD-BD26-4BF0-8122-DCF9BF5793BC}">
      <dgm:prSet/>
      <dgm:spPr/>
      <dgm:t>
        <a:bodyPr/>
        <a:lstStyle/>
        <a:p>
          <a:endParaRPr lang="hu-HU"/>
        </a:p>
      </dgm:t>
    </dgm:pt>
    <dgm:pt modelId="{EE307676-FDCE-493D-BA43-CADA1DAADBC9}">
      <dgm:prSet phldrT="[Szöveg]"/>
      <dgm:spPr>
        <a:noFill/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a megkülönböztetés és "részrehajlás"  tilalma</a:t>
          </a:r>
        </a:p>
      </dgm:t>
    </dgm:pt>
    <dgm:pt modelId="{A51C3F62-9E8A-4F76-8D71-E84DD94638AF}" type="parTrans" cxnId="{B9AB0007-CE74-469B-996D-20594E2BF5B4}">
      <dgm:prSet/>
      <dgm:spPr/>
      <dgm:t>
        <a:bodyPr/>
        <a:lstStyle/>
        <a:p>
          <a:endParaRPr lang="hu-HU"/>
        </a:p>
      </dgm:t>
    </dgm:pt>
    <dgm:pt modelId="{A4479E1E-4BF3-4449-B378-8BDBA58D621A}" type="sibTrans" cxnId="{B9AB0007-CE74-469B-996D-20594E2BF5B4}">
      <dgm:prSet/>
      <dgm:spPr/>
      <dgm:t>
        <a:bodyPr/>
        <a:lstStyle/>
        <a:p>
          <a:endParaRPr lang="hu-HU"/>
        </a:p>
      </dgm:t>
    </dgm:pt>
    <dgm:pt modelId="{16FD50C4-B275-4D9B-B46A-844073E0526C}">
      <dgm:prSet phldrT="[Szöveg]"/>
      <dgm:spPr>
        <a:noFill/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egyedi elbírálás elve</a:t>
          </a:r>
        </a:p>
      </dgm:t>
    </dgm:pt>
    <dgm:pt modelId="{23ED469E-79E1-43B7-B663-9CC663A3585D}" type="parTrans" cxnId="{B8E5E73A-EA04-43C0-A0E2-D222C34A1F7B}">
      <dgm:prSet/>
      <dgm:spPr/>
      <dgm:t>
        <a:bodyPr/>
        <a:lstStyle/>
        <a:p>
          <a:endParaRPr lang="hu-HU"/>
        </a:p>
      </dgm:t>
    </dgm:pt>
    <dgm:pt modelId="{2CD9ED9E-3E79-4D71-BB70-5A2A8143CB28}" type="sibTrans" cxnId="{B8E5E73A-EA04-43C0-A0E2-D222C34A1F7B}">
      <dgm:prSet/>
      <dgm:spPr/>
      <dgm:t>
        <a:bodyPr/>
        <a:lstStyle/>
        <a:p>
          <a:endParaRPr lang="hu-HU"/>
        </a:p>
      </dgm:t>
    </dgm:pt>
    <dgm:pt modelId="{485B32B4-9CCE-45FD-9728-80BF47FE04FA}">
      <dgm:prSet phldrT="[Szöveg]"/>
      <dgm:spPr>
        <a:noFill/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méltányos elbírálás elve</a:t>
          </a:r>
        </a:p>
      </dgm:t>
    </dgm:pt>
    <dgm:pt modelId="{CDFC32EA-F16E-449E-AE31-E91DEFD18AF8}" type="parTrans" cxnId="{3CAC090D-5A81-4A5B-A457-111830651C3D}">
      <dgm:prSet/>
      <dgm:spPr/>
      <dgm:t>
        <a:bodyPr/>
        <a:lstStyle/>
        <a:p>
          <a:endParaRPr lang="hu-HU"/>
        </a:p>
      </dgm:t>
    </dgm:pt>
    <dgm:pt modelId="{7511391C-AB72-4F66-8FEE-B9F852837832}" type="sibTrans" cxnId="{3CAC090D-5A81-4A5B-A457-111830651C3D}">
      <dgm:prSet/>
      <dgm:spPr/>
      <dgm:t>
        <a:bodyPr/>
        <a:lstStyle/>
        <a:p>
          <a:endParaRPr lang="hu-HU"/>
        </a:p>
      </dgm:t>
    </dgm:pt>
    <dgm:pt modelId="{707292FA-BDFE-478D-BDA9-3F3372890BB6}">
      <dgm:prSet phldrT="[Szöveg]"/>
      <dgm:spPr>
        <a:noFill/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tájékoztatási kötelezettség, az adózói jogok gyakorlásának előmozdítása</a:t>
          </a:r>
        </a:p>
      </dgm:t>
    </dgm:pt>
    <dgm:pt modelId="{CAD95877-2C9D-4975-AA72-F7A3ECC2773F}" type="parTrans" cxnId="{8DB912AD-58F1-473E-99DD-B9258775DA9D}">
      <dgm:prSet/>
      <dgm:spPr/>
      <dgm:t>
        <a:bodyPr/>
        <a:lstStyle/>
        <a:p>
          <a:endParaRPr lang="hu-HU"/>
        </a:p>
      </dgm:t>
    </dgm:pt>
    <dgm:pt modelId="{FF860EA1-E728-430A-8C2B-2CA6E89E6657}" type="sibTrans" cxnId="{8DB912AD-58F1-473E-99DD-B9258775DA9D}">
      <dgm:prSet/>
      <dgm:spPr/>
      <dgm:t>
        <a:bodyPr/>
        <a:lstStyle/>
        <a:p>
          <a:endParaRPr lang="hu-HU"/>
        </a:p>
      </dgm:t>
    </dgm:pt>
    <dgm:pt modelId="{B6F765C7-6224-41FB-8A0A-BF3F89A4A681}">
      <dgm:prSet phldrT="[Szöveg]"/>
      <dgm:spPr>
        <a:noFill/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közérthetőség elve</a:t>
          </a:r>
        </a:p>
      </dgm:t>
    </dgm:pt>
    <dgm:pt modelId="{C47A414A-D35B-4DF9-87D9-78B2C99DB41B}" type="parTrans" cxnId="{5035F167-519B-446E-BDFA-1343B507D8EC}">
      <dgm:prSet/>
      <dgm:spPr/>
      <dgm:t>
        <a:bodyPr/>
        <a:lstStyle/>
        <a:p>
          <a:endParaRPr lang="hu-HU"/>
        </a:p>
      </dgm:t>
    </dgm:pt>
    <dgm:pt modelId="{DCC77F09-8F6F-4CA2-AECF-B5FF5EE8A758}" type="sibTrans" cxnId="{5035F167-519B-446E-BDFA-1343B507D8EC}">
      <dgm:prSet/>
      <dgm:spPr/>
      <dgm:t>
        <a:bodyPr/>
        <a:lstStyle/>
        <a:p>
          <a:endParaRPr lang="hu-HU"/>
        </a:p>
      </dgm:t>
    </dgm:pt>
    <dgm:pt modelId="{BFD4689B-1075-45A5-AE19-3AE6857CC956}">
      <dgm:prSet phldrT="[Szöveg]"/>
      <dgm:spPr>
        <a:noFill/>
        <a:ln>
          <a:solidFill>
            <a:srgbClr val="C00000">
              <a:alpha val="90000"/>
            </a:srgbClr>
          </a:solidFill>
        </a:ln>
      </dgm:spPr>
      <dgm:t>
        <a:bodyPr/>
        <a:lstStyle/>
        <a:p>
          <a:r>
            <a:rPr lang="hu-HU" dirty="0">
              <a:latin typeface="+mj-lt"/>
              <a:cs typeface="Times New Roman" panose="02020603050405020304" pitchFamily="18" charset="0"/>
            </a:rPr>
            <a:t>a jóhiszemű eljárás követelménye, az együttműködési kötelezettség elve</a:t>
          </a:r>
        </a:p>
      </dgm:t>
    </dgm:pt>
    <dgm:pt modelId="{E3BBD81C-A4F9-4F27-B286-42DC48DFAB9C}" type="parTrans" cxnId="{618055F5-4311-4065-9E3E-E3AF1688E2B9}">
      <dgm:prSet/>
      <dgm:spPr/>
      <dgm:t>
        <a:bodyPr/>
        <a:lstStyle/>
        <a:p>
          <a:endParaRPr lang="hu-HU"/>
        </a:p>
      </dgm:t>
    </dgm:pt>
    <dgm:pt modelId="{3B9F8ED9-2E7D-496C-8201-DCD94F7D1B6F}" type="sibTrans" cxnId="{618055F5-4311-4065-9E3E-E3AF1688E2B9}">
      <dgm:prSet/>
      <dgm:spPr/>
      <dgm:t>
        <a:bodyPr/>
        <a:lstStyle/>
        <a:p>
          <a:endParaRPr lang="hu-HU"/>
        </a:p>
      </dgm:t>
    </dgm:pt>
    <dgm:pt modelId="{647DCEB5-1816-4C3F-9FC3-C550E284EABD}" type="pres">
      <dgm:prSet presAssocID="{7C30A9CD-D60C-4612-985C-358CF8230FE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3A9813DE-5AA5-4C02-AD40-1F5E8A6027D3}" type="pres">
      <dgm:prSet presAssocID="{0E002149-F6DC-49D9-AF1B-C3E94D6C79FB}" presName="composite" presStyleCnt="0"/>
      <dgm:spPr/>
    </dgm:pt>
    <dgm:pt modelId="{C16D5D84-5BCF-46A5-8559-3FD6AC5EC6F7}" type="pres">
      <dgm:prSet presAssocID="{0E002149-F6DC-49D9-AF1B-C3E94D6C79FB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A9EEF13-3CAA-4AA3-8058-B23636B5CF00}" type="pres">
      <dgm:prSet presAssocID="{0E002149-F6DC-49D9-AF1B-C3E94D6C79FB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E2CD3A1-AFD4-49B1-BDE2-831515C3B6BC}" type="pres">
      <dgm:prSet presAssocID="{B8CB8D3B-726D-4E5D-B55B-8D6B0F79C441}" presName="space" presStyleCnt="0"/>
      <dgm:spPr/>
    </dgm:pt>
    <dgm:pt modelId="{36F65BF9-EE40-4B9F-9A62-C9037F2B19D6}" type="pres">
      <dgm:prSet presAssocID="{DC0B4E71-A7AA-453A-8CEE-A10FF76864E3}" presName="composite" presStyleCnt="0"/>
      <dgm:spPr/>
    </dgm:pt>
    <dgm:pt modelId="{88363069-5410-4C18-ACEE-5D9589A8F9F9}" type="pres">
      <dgm:prSet presAssocID="{DC0B4E71-A7AA-453A-8CEE-A10FF76864E3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977C55D-D132-4280-AC2B-EB33847817AE}" type="pres">
      <dgm:prSet presAssocID="{DC0B4E71-A7AA-453A-8CEE-A10FF76864E3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BD3AF284-BDE6-4988-A74C-3C6C4F67046E}" srcId="{7C30A9CD-D60C-4612-985C-358CF8230FE8}" destId="{0E002149-F6DC-49D9-AF1B-C3E94D6C79FB}" srcOrd="0" destOrd="0" parTransId="{CE5F8E26-24DF-4AA8-8B13-FB6F025147A4}" sibTransId="{B8CB8D3B-726D-4E5D-B55B-8D6B0F79C441}"/>
    <dgm:cxn modelId="{B692403B-EC9A-42A7-9973-FE3DBC494051}" type="presOf" srcId="{DC0B4E71-A7AA-453A-8CEE-A10FF76864E3}" destId="{88363069-5410-4C18-ACEE-5D9589A8F9F9}" srcOrd="0" destOrd="0" presId="urn:microsoft.com/office/officeart/2005/8/layout/hList1"/>
    <dgm:cxn modelId="{9AE1CD91-CE7C-471B-ACF6-498828152411}" srcId="{0E002149-F6DC-49D9-AF1B-C3E94D6C79FB}" destId="{52ED0C34-D0DE-4181-8891-61736979D561}" srcOrd="1" destOrd="0" parTransId="{51174CD2-DAD9-42D6-89DA-95A9F47D1D19}" sibTransId="{F55102C0-CB8A-4181-A4E8-903EF897ECED}"/>
    <dgm:cxn modelId="{22708F74-82C6-4EAF-AEC8-4172EFCCD391}" type="presOf" srcId="{66D4F3D8-44C3-4E5F-8E6B-6202D5F9DE1D}" destId="{EA9EEF13-3CAA-4AA3-8058-B23636B5CF00}" srcOrd="0" destOrd="2" presId="urn:microsoft.com/office/officeart/2005/8/layout/hList1"/>
    <dgm:cxn modelId="{03A806BB-6E22-4EB4-8C57-A2F095210878}" srcId="{DC0B4E71-A7AA-453A-8CEE-A10FF76864E3}" destId="{7E05B270-5112-47E3-B2AC-CEF613E14E72}" srcOrd="0" destOrd="0" parTransId="{5C815918-C315-4CF5-842D-65C0650927D2}" sibTransId="{E23D5D27-D5BE-4529-975F-F7AFE3AD46F1}"/>
    <dgm:cxn modelId="{8DB912AD-58F1-473E-99DD-B9258775DA9D}" srcId="{DC0B4E71-A7AA-453A-8CEE-A10FF76864E3}" destId="{707292FA-BDFE-478D-BDA9-3F3372890BB6}" srcOrd="5" destOrd="0" parTransId="{CAD95877-2C9D-4975-AA72-F7A3ECC2773F}" sibTransId="{FF860EA1-E728-430A-8C2B-2CA6E89E6657}"/>
    <dgm:cxn modelId="{5035F167-519B-446E-BDFA-1343B507D8EC}" srcId="{DC0B4E71-A7AA-453A-8CEE-A10FF76864E3}" destId="{B6F765C7-6224-41FB-8A0A-BF3F89A4A681}" srcOrd="6" destOrd="0" parTransId="{C47A414A-D35B-4DF9-87D9-78B2C99DB41B}" sibTransId="{DCC77F09-8F6F-4CA2-AECF-B5FF5EE8A758}"/>
    <dgm:cxn modelId="{3976934D-714F-4C6C-B5D1-DE4BF1CBD517}" type="presOf" srcId="{EE307676-FDCE-493D-BA43-CADA1DAADBC9}" destId="{1977C55D-D132-4280-AC2B-EB33847817AE}" srcOrd="0" destOrd="2" presId="urn:microsoft.com/office/officeart/2005/8/layout/hList1"/>
    <dgm:cxn modelId="{6C6827F1-9F36-42B1-B5A6-2E2EA25571C9}" type="presOf" srcId="{B6F765C7-6224-41FB-8A0A-BF3F89A4A681}" destId="{1977C55D-D132-4280-AC2B-EB33847817AE}" srcOrd="0" destOrd="6" presId="urn:microsoft.com/office/officeart/2005/8/layout/hList1"/>
    <dgm:cxn modelId="{14F3500A-E2F9-4629-A91F-CB5A7E9EE660}" type="presOf" srcId="{451368D7-B25C-4DB6-AEF2-EB8BB05016BC}" destId="{1977C55D-D132-4280-AC2B-EB33847817AE}" srcOrd="0" destOrd="1" presId="urn:microsoft.com/office/officeart/2005/8/layout/hList1"/>
    <dgm:cxn modelId="{04F9127B-B754-4A56-A7D0-BF4C1666701A}" srcId="{0E002149-F6DC-49D9-AF1B-C3E94D6C79FB}" destId="{266F2210-623D-4CA5-B8A8-05E24C7617C2}" srcOrd="3" destOrd="0" parTransId="{4512C25E-EE3B-46B5-9E1B-8DD511C89C85}" sibTransId="{32D2C0BB-5CA3-475A-910C-567BD5A86A69}"/>
    <dgm:cxn modelId="{AA934546-BD3A-43BE-8126-3686DF9A95AA}" type="presOf" srcId="{16FD50C4-B275-4D9B-B46A-844073E0526C}" destId="{1977C55D-D132-4280-AC2B-EB33847817AE}" srcOrd="0" destOrd="3" presId="urn:microsoft.com/office/officeart/2005/8/layout/hList1"/>
    <dgm:cxn modelId="{8A89724A-882F-4499-B4C2-7E6CACE14E85}" type="presOf" srcId="{7E05B270-5112-47E3-B2AC-CEF613E14E72}" destId="{1977C55D-D132-4280-AC2B-EB33847817AE}" srcOrd="0" destOrd="0" presId="urn:microsoft.com/office/officeart/2005/8/layout/hList1"/>
    <dgm:cxn modelId="{19447C6F-1667-43AB-984A-18622AFA7610}" type="presOf" srcId="{707292FA-BDFE-478D-BDA9-3F3372890BB6}" destId="{1977C55D-D132-4280-AC2B-EB33847817AE}" srcOrd="0" destOrd="5" presId="urn:microsoft.com/office/officeart/2005/8/layout/hList1"/>
    <dgm:cxn modelId="{AF702B47-EE85-4C2F-9E75-C94F3F2FAB89}" srcId="{7C30A9CD-D60C-4612-985C-358CF8230FE8}" destId="{DC0B4E71-A7AA-453A-8CEE-A10FF76864E3}" srcOrd="1" destOrd="0" parTransId="{178F0DA8-8397-4E42-9593-86A2D8DFE940}" sibTransId="{907EB0DC-6E4E-430E-8F44-7C04E6170035}"/>
    <dgm:cxn modelId="{46D8E6DD-8057-43D8-9C05-6AAB9DE25736}" type="presOf" srcId="{7C30A9CD-D60C-4612-985C-358CF8230FE8}" destId="{647DCEB5-1816-4C3F-9FC3-C550E284EABD}" srcOrd="0" destOrd="0" presId="urn:microsoft.com/office/officeart/2005/8/layout/hList1"/>
    <dgm:cxn modelId="{65564ED5-C0B4-4DCE-9EBC-06FD49AAE15A}" type="presOf" srcId="{8EAAF23A-B7D7-45C8-BAE8-2E85A5FF0C77}" destId="{EA9EEF13-3CAA-4AA3-8058-B23636B5CF00}" srcOrd="0" destOrd="0" presId="urn:microsoft.com/office/officeart/2005/8/layout/hList1"/>
    <dgm:cxn modelId="{663BFCCD-BD26-4BF0-8122-DCF9BF5793BC}" srcId="{DC0B4E71-A7AA-453A-8CEE-A10FF76864E3}" destId="{451368D7-B25C-4DB6-AEF2-EB8BB05016BC}" srcOrd="1" destOrd="0" parTransId="{3998816E-98E4-420D-8566-6C927F5D9823}" sibTransId="{D2AC92B4-2F21-4B93-98A3-7B7C894E6671}"/>
    <dgm:cxn modelId="{618055F5-4311-4065-9E3E-E3AF1688E2B9}" srcId="{DC0B4E71-A7AA-453A-8CEE-A10FF76864E3}" destId="{BFD4689B-1075-45A5-AE19-3AE6857CC956}" srcOrd="7" destOrd="0" parTransId="{E3BBD81C-A4F9-4F27-B286-42DC48DFAB9C}" sibTransId="{3B9F8ED9-2E7D-496C-8201-DCD94F7D1B6F}"/>
    <dgm:cxn modelId="{35AEF6F6-B427-4AA7-97A7-363CD4897F27}" type="presOf" srcId="{52ED0C34-D0DE-4181-8891-61736979D561}" destId="{EA9EEF13-3CAA-4AA3-8058-B23636B5CF00}" srcOrd="0" destOrd="1" presId="urn:microsoft.com/office/officeart/2005/8/layout/hList1"/>
    <dgm:cxn modelId="{32302533-0AB1-407D-93B2-66D5A9AA08E4}" srcId="{0E002149-F6DC-49D9-AF1B-C3E94D6C79FB}" destId="{8EAAF23A-B7D7-45C8-BAE8-2E85A5FF0C77}" srcOrd="0" destOrd="0" parTransId="{854C44A1-B9D9-47E3-90E4-C925B115D29C}" sibTransId="{D3E2113C-9F33-4E5B-B6F8-2B797B29ED61}"/>
    <dgm:cxn modelId="{3EA83352-7097-49B0-97A2-7E510EA25B21}" srcId="{0E002149-F6DC-49D9-AF1B-C3E94D6C79FB}" destId="{66D4F3D8-44C3-4E5F-8E6B-6202D5F9DE1D}" srcOrd="2" destOrd="0" parTransId="{1984CAAD-099C-4A77-818B-195F742971E4}" sibTransId="{0F99BFBD-C072-457F-A66F-AB85C0AFE43D}"/>
    <dgm:cxn modelId="{B9AB0007-CE74-469B-996D-20594E2BF5B4}" srcId="{DC0B4E71-A7AA-453A-8CEE-A10FF76864E3}" destId="{EE307676-FDCE-493D-BA43-CADA1DAADBC9}" srcOrd="2" destOrd="0" parTransId="{A51C3F62-9E8A-4F76-8D71-E84DD94638AF}" sibTransId="{A4479E1E-4BF3-4449-B378-8BDBA58D621A}"/>
    <dgm:cxn modelId="{B8E5E73A-EA04-43C0-A0E2-D222C34A1F7B}" srcId="{DC0B4E71-A7AA-453A-8CEE-A10FF76864E3}" destId="{16FD50C4-B275-4D9B-B46A-844073E0526C}" srcOrd="3" destOrd="0" parTransId="{23ED469E-79E1-43B7-B663-9CC663A3585D}" sibTransId="{2CD9ED9E-3E79-4D71-BB70-5A2A8143CB28}"/>
    <dgm:cxn modelId="{BCD7A030-C020-41C4-87DF-BE8D9C350903}" type="presOf" srcId="{BFD4689B-1075-45A5-AE19-3AE6857CC956}" destId="{1977C55D-D132-4280-AC2B-EB33847817AE}" srcOrd="0" destOrd="7" presId="urn:microsoft.com/office/officeart/2005/8/layout/hList1"/>
    <dgm:cxn modelId="{3CAC090D-5A81-4A5B-A457-111830651C3D}" srcId="{DC0B4E71-A7AA-453A-8CEE-A10FF76864E3}" destId="{485B32B4-9CCE-45FD-9728-80BF47FE04FA}" srcOrd="4" destOrd="0" parTransId="{CDFC32EA-F16E-449E-AE31-E91DEFD18AF8}" sibTransId="{7511391C-AB72-4F66-8FEE-B9F852837832}"/>
    <dgm:cxn modelId="{5DA8CFAF-5FA4-4FC1-B18F-3A70F39E8F60}" type="presOf" srcId="{485B32B4-9CCE-45FD-9728-80BF47FE04FA}" destId="{1977C55D-D132-4280-AC2B-EB33847817AE}" srcOrd="0" destOrd="4" presId="urn:microsoft.com/office/officeart/2005/8/layout/hList1"/>
    <dgm:cxn modelId="{4EBA95D6-1D63-49CA-9313-F3086082EDDC}" type="presOf" srcId="{0E002149-F6DC-49D9-AF1B-C3E94D6C79FB}" destId="{C16D5D84-5BCF-46A5-8559-3FD6AC5EC6F7}" srcOrd="0" destOrd="0" presId="urn:microsoft.com/office/officeart/2005/8/layout/hList1"/>
    <dgm:cxn modelId="{75972FA5-2AE6-4A49-B28B-9CC2C44361D5}" type="presOf" srcId="{266F2210-623D-4CA5-B8A8-05E24C7617C2}" destId="{EA9EEF13-3CAA-4AA3-8058-B23636B5CF00}" srcOrd="0" destOrd="3" presId="urn:microsoft.com/office/officeart/2005/8/layout/hList1"/>
    <dgm:cxn modelId="{25596CE7-EFA2-46F5-9F0B-DA07752296CF}" type="presParOf" srcId="{647DCEB5-1816-4C3F-9FC3-C550E284EABD}" destId="{3A9813DE-5AA5-4C02-AD40-1F5E8A6027D3}" srcOrd="0" destOrd="0" presId="urn:microsoft.com/office/officeart/2005/8/layout/hList1"/>
    <dgm:cxn modelId="{4058E0E8-D303-4196-B2BC-C210F07F0791}" type="presParOf" srcId="{3A9813DE-5AA5-4C02-AD40-1F5E8A6027D3}" destId="{C16D5D84-5BCF-46A5-8559-3FD6AC5EC6F7}" srcOrd="0" destOrd="0" presId="urn:microsoft.com/office/officeart/2005/8/layout/hList1"/>
    <dgm:cxn modelId="{A2CA317C-A5BE-4608-B244-27A236F51E62}" type="presParOf" srcId="{3A9813DE-5AA5-4C02-AD40-1F5E8A6027D3}" destId="{EA9EEF13-3CAA-4AA3-8058-B23636B5CF00}" srcOrd="1" destOrd="0" presId="urn:microsoft.com/office/officeart/2005/8/layout/hList1"/>
    <dgm:cxn modelId="{FA8A87F0-8F7B-4165-AFE2-5B469F561BA9}" type="presParOf" srcId="{647DCEB5-1816-4C3F-9FC3-C550E284EABD}" destId="{3E2CD3A1-AFD4-49B1-BDE2-831515C3B6BC}" srcOrd="1" destOrd="0" presId="urn:microsoft.com/office/officeart/2005/8/layout/hList1"/>
    <dgm:cxn modelId="{449CD3D5-EDC9-4B56-8926-CC62E7B2FE65}" type="presParOf" srcId="{647DCEB5-1816-4C3F-9FC3-C550E284EABD}" destId="{36F65BF9-EE40-4B9F-9A62-C9037F2B19D6}" srcOrd="2" destOrd="0" presId="urn:microsoft.com/office/officeart/2005/8/layout/hList1"/>
    <dgm:cxn modelId="{A0B13CBA-2AB1-4B46-B79F-33BC3291F75C}" type="presParOf" srcId="{36F65BF9-EE40-4B9F-9A62-C9037F2B19D6}" destId="{88363069-5410-4C18-ACEE-5D9589A8F9F9}" srcOrd="0" destOrd="0" presId="urn:microsoft.com/office/officeart/2005/8/layout/hList1"/>
    <dgm:cxn modelId="{E7B04B1C-F745-4C8F-B0B4-6A200F1BFD44}" type="presParOf" srcId="{36F65BF9-EE40-4B9F-9A62-C9037F2B19D6}" destId="{1977C55D-D132-4280-AC2B-EB33847817A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D3F21E-B305-8546-9DB2-42785A9B29FE}" type="doc">
      <dgm:prSet loTypeId="urn:microsoft.com/office/officeart/2005/8/layout/orgChart1" loCatId="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hu-HU"/>
        </a:p>
      </dgm:t>
    </dgm:pt>
    <dgm:pt modelId="{25775467-AB7A-1645-A8CE-13E4E20FD510}">
      <dgm:prSet phldrT="[Szöveg]" custT="1"/>
      <dgm:spPr>
        <a:noFill/>
        <a:ln>
          <a:solidFill>
            <a:srgbClr val="C99E5A"/>
          </a:solidFill>
        </a:ln>
      </dgm:spPr>
      <dgm:t>
        <a:bodyPr/>
        <a:lstStyle/>
        <a:p>
          <a:r>
            <a:rPr lang="hu-HU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Adókötelezettségek</a:t>
          </a:r>
        </a:p>
      </dgm:t>
    </dgm:pt>
    <dgm:pt modelId="{6A612A21-8517-834B-B286-6330EA5FA614}" type="parTrans" cxnId="{509C7596-E620-AC4A-86F2-B0CE3BC39A49}">
      <dgm:prSet/>
      <dgm:spPr/>
      <dgm:t>
        <a:bodyPr/>
        <a:lstStyle/>
        <a:p>
          <a:endParaRPr lang="hu-HU" sz="14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6DCB90D-4B69-0C48-895B-4D2E272A3ACF}" type="sibTrans" cxnId="{509C7596-E620-AC4A-86F2-B0CE3BC39A49}">
      <dgm:prSet/>
      <dgm:spPr/>
      <dgm:t>
        <a:bodyPr/>
        <a:lstStyle/>
        <a:p>
          <a:endParaRPr lang="hu-HU" sz="14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B853576-D48D-8E4F-A279-8DD496D57BD1}">
      <dgm:prSet phldrT="[Szöveg]" custT="1"/>
      <dgm:spPr>
        <a:noFill/>
        <a:ln>
          <a:solidFill>
            <a:srgbClr val="C99E5A"/>
          </a:solidFill>
        </a:ln>
      </dgm:spPr>
      <dgm:t>
        <a:bodyPr/>
        <a:lstStyle/>
        <a:p>
          <a:r>
            <a:rPr lang="hu-HU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Anyagi jogi</a:t>
          </a:r>
          <a:br>
            <a:rPr lang="hu-HU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</a:br>
          <a:r>
            <a:rPr lang="hu-HU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adókötelezettség</a:t>
          </a:r>
        </a:p>
      </dgm:t>
    </dgm:pt>
    <dgm:pt modelId="{A5C0A5BF-8C1B-704E-B08F-7BDBA0237AD5}" type="parTrans" cxnId="{9C1DB496-47AF-A64F-BB7A-AC4DA6AE0EB6}">
      <dgm:prSet/>
      <dgm:spPr>
        <a:ln>
          <a:solidFill>
            <a:srgbClr val="C99E5A"/>
          </a:solidFill>
        </a:ln>
      </dgm:spPr>
      <dgm:t>
        <a:bodyPr/>
        <a:lstStyle/>
        <a:p>
          <a:endParaRPr lang="hu-HU" sz="14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AE56620-021A-6948-B256-BBEF7DD30AA2}" type="sibTrans" cxnId="{9C1DB496-47AF-A64F-BB7A-AC4DA6AE0EB6}">
      <dgm:prSet/>
      <dgm:spPr/>
      <dgm:t>
        <a:bodyPr/>
        <a:lstStyle/>
        <a:p>
          <a:endParaRPr lang="hu-HU" sz="14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E8B15EE-CAF6-254A-89A6-F3F9DB913746}">
      <dgm:prSet phldrT="[Szöveg]" custT="1"/>
      <dgm:spPr>
        <a:noFill/>
        <a:ln>
          <a:solidFill>
            <a:srgbClr val="C99E5A"/>
          </a:solidFill>
        </a:ln>
      </dgm:spPr>
      <dgm:t>
        <a:bodyPr/>
        <a:lstStyle/>
        <a:p>
          <a:r>
            <a:rPr lang="hu-HU" sz="14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Eljárási jogi</a:t>
          </a:r>
          <a:br>
            <a:rPr lang="hu-HU" sz="14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</a:br>
          <a:r>
            <a:rPr lang="hu-HU" sz="14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adókötelezettség</a:t>
          </a:r>
        </a:p>
      </dgm:t>
    </dgm:pt>
    <dgm:pt modelId="{D46BA1E7-7498-9647-BF96-CCABEAB005A0}" type="parTrans" cxnId="{CA198803-038E-AC4B-912E-35662C892939}">
      <dgm:prSet/>
      <dgm:spPr>
        <a:ln>
          <a:solidFill>
            <a:srgbClr val="C99E5A"/>
          </a:solidFill>
        </a:ln>
      </dgm:spPr>
      <dgm:t>
        <a:bodyPr/>
        <a:lstStyle/>
        <a:p>
          <a:endParaRPr lang="hu-HU" sz="14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FDEAC98-5F32-7847-8D0E-5B109A24F17B}" type="sibTrans" cxnId="{CA198803-038E-AC4B-912E-35662C892939}">
      <dgm:prSet/>
      <dgm:spPr/>
      <dgm:t>
        <a:bodyPr/>
        <a:lstStyle/>
        <a:p>
          <a:endParaRPr lang="hu-HU" sz="14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7D4D42C-5147-C34A-B7BA-66F3A519D81E}">
      <dgm:prSet custT="1"/>
      <dgm:spPr>
        <a:noFill/>
        <a:ln>
          <a:solidFill>
            <a:srgbClr val="C99E5A"/>
          </a:solidFill>
        </a:ln>
      </dgm:spPr>
      <dgm:t>
        <a:bodyPr/>
        <a:lstStyle/>
        <a:p>
          <a:r>
            <a:rPr lang="hu-HU" sz="14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Bejelentkezés, bejelentés</a:t>
          </a:r>
        </a:p>
      </dgm:t>
    </dgm:pt>
    <dgm:pt modelId="{4ECB3E3E-F00E-8642-AACC-3FB21CEEC291}" type="parTrans" cxnId="{46527982-3FB0-9643-8E1E-863BB2B4BC2A}">
      <dgm:prSet/>
      <dgm:spPr>
        <a:ln>
          <a:solidFill>
            <a:srgbClr val="C99E5A"/>
          </a:solidFill>
        </a:ln>
      </dgm:spPr>
      <dgm:t>
        <a:bodyPr/>
        <a:lstStyle/>
        <a:p>
          <a:endParaRPr lang="hu-HU" sz="14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6B4B434-341D-D545-B857-1F1CA857A060}" type="sibTrans" cxnId="{46527982-3FB0-9643-8E1E-863BB2B4BC2A}">
      <dgm:prSet/>
      <dgm:spPr/>
      <dgm:t>
        <a:bodyPr/>
        <a:lstStyle/>
        <a:p>
          <a:endParaRPr lang="hu-HU" sz="14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4C36FEF-A7DD-9B4A-AF5E-7EE84DB8B53D}">
      <dgm:prSet custT="1"/>
      <dgm:spPr>
        <a:noFill/>
        <a:ln>
          <a:solidFill>
            <a:srgbClr val="C99E5A"/>
          </a:solidFill>
        </a:ln>
      </dgm:spPr>
      <dgm:t>
        <a:bodyPr/>
        <a:lstStyle/>
        <a:p>
          <a:r>
            <a:rPr lang="hu-HU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Az adófizetési kötelezettséggel összefüggő eljárási jogi adókötelezettségek</a:t>
          </a:r>
        </a:p>
      </dgm:t>
    </dgm:pt>
    <dgm:pt modelId="{D29DD165-3EA4-FF41-A1EE-61F89EE24776}" type="parTrans" cxnId="{C03D1D9F-EE0F-5943-86BB-C047C5BE6B61}">
      <dgm:prSet/>
      <dgm:spPr/>
      <dgm:t>
        <a:bodyPr/>
        <a:lstStyle/>
        <a:p>
          <a:endParaRPr lang="hu-HU" sz="14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C754167-EB8D-9B46-A994-DD6025F7CD05}" type="sibTrans" cxnId="{C03D1D9F-EE0F-5943-86BB-C047C5BE6B61}">
      <dgm:prSet/>
      <dgm:spPr/>
      <dgm:t>
        <a:bodyPr/>
        <a:lstStyle/>
        <a:p>
          <a:endParaRPr lang="hu-HU" sz="14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A450545-289C-2948-A9DC-2D7268A039FE}">
      <dgm:prSet custT="1"/>
      <dgm:spPr>
        <a:noFill/>
        <a:ln>
          <a:solidFill>
            <a:srgbClr val="C99E5A"/>
          </a:solidFill>
        </a:ln>
      </dgm:spPr>
      <dgm:t>
        <a:bodyPr/>
        <a:lstStyle/>
        <a:p>
          <a:r>
            <a:rPr lang="hu-HU" sz="14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Adó-megállapítás</a:t>
          </a:r>
        </a:p>
      </dgm:t>
    </dgm:pt>
    <dgm:pt modelId="{2283CAEB-63F9-E246-B9BB-EF9D7D9705FA}" type="parTrans" cxnId="{0E68C18C-6454-CA41-88C8-189121C01984}">
      <dgm:prSet/>
      <dgm:spPr>
        <a:ln>
          <a:solidFill>
            <a:srgbClr val="C99E5A"/>
          </a:solidFill>
        </a:ln>
      </dgm:spPr>
      <dgm:t>
        <a:bodyPr/>
        <a:lstStyle/>
        <a:p>
          <a:endParaRPr lang="hu-HU" sz="14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C504445-91AB-E847-BB15-A68A46B4E37C}" type="sibTrans" cxnId="{0E68C18C-6454-CA41-88C8-189121C01984}">
      <dgm:prSet/>
      <dgm:spPr/>
      <dgm:t>
        <a:bodyPr/>
        <a:lstStyle/>
        <a:p>
          <a:endParaRPr lang="hu-HU" sz="14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4137FB2-3030-AD47-88DC-EFDED6E705C8}">
      <dgm:prSet custT="1"/>
      <dgm:spPr>
        <a:noFill/>
        <a:ln>
          <a:solidFill>
            <a:srgbClr val="C99E5A"/>
          </a:solidFill>
        </a:ln>
      </dgm:spPr>
      <dgm:t>
        <a:bodyPr/>
        <a:lstStyle/>
        <a:p>
          <a:r>
            <a:rPr lang="hu-HU" sz="14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Adóbevallás</a:t>
          </a:r>
        </a:p>
      </dgm:t>
    </dgm:pt>
    <dgm:pt modelId="{325D8F3E-AE6B-7D4E-A782-8192B543D935}" type="parTrans" cxnId="{7FDA2AF1-DB89-4946-871B-76D4C3347A6C}">
      <dgm:prSet/>
      <dgm:spPr>
        <a:ln>
          <a:solidFill>
            <a:srgbClr val="C99E5A"/>
          </a:solidFill>
        </a:ln>
      </dgm:spPr>
      <dgm:t>
        <a:bodyPr/>
        <a:lstStyle/>
        <a:p>
          <a:endParaRPr lang="hu-HU" sz="14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CAF1147-C775-994B-BB28-8A78ACF1D314}" type="sibTrans" cxnId="{7FDA2AF1-DB89-4946-871B-76D4C3347A6C}">
      <dgm:prSet/>
      <dgm:spPr/>
      <dgm:t>
        <a:bodyPr/>
        <a:lstStyle/>
        <a:p>
          <a:endParaRPr lang="hu-HU" sz="14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3C007FD-56FE-784F-B8BF-BE8C7C52DD9D}">
      <dgm:prSet custT="1"/>
      <dgm:spPr>
        <a:noFill/>
        <a:ln>
          <a:solidFill>
            <a:srgbClr val="C99E5A"/>
          </a:solidFill>
        </a:ln>
      </dgm:spPr>
      <dgm:t>
        <a:bodyPr/>
        <a:lstStyle/>
        <a:p>
          <a:r>
            <a:rPr lang="hu-HU" sz="14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Adófizetés</a:t>
          </a:r>
        </a:p>
      </dgm:t>
    </dgm:pt>
    <dgm:pt modelId="{49CE49C0-E452-CF46-A7CE-2B486FDF93E2}" type="parTrans" cxnId="{65C7D755-D5FB-2148-BA49-43FB20C975A1}">
      <dgm:prSet/>
      <dgm:spPr>
        <a:ln>
          <a:solidFill>
            <a:srgbClr val="C99E5A"/>
          </a:solidFill>
        </a:ln>
      </dgm:spPr>
      <dgm:t>
        <a:bodyPr/>
        <a:lstStyle/>
        <a:p>
          <a:endParaRPr lang="hu-HU" sz="14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142B5CE-CD0D-C446-88E3-E4908D287FAB}" type="sibTrans" cxnId="{65C7D755-D5FB-2148-BA49-43FB20C975A1}">
      <dgm:prSet/>
      <dgm:spPr/>
      <dgm:t>
        <a:bodyPr/>
        <a:lstStyle/>
        <a:p>
          <a:endParaRPr lang="hu-HU" sz="14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54D3759-C8C9-6640-AC1B-92493E6AECBF}">
      <dgm:prSet custT="1"/>
      <dgm:spPr>
        <a:noFill/>
        <a:ln>
          <a:solidFill>
            <a:srgbClr val="C99E5A"/>
          </a:solidFill>
        </a:ln>
      </dgm:spPr>
      <dgm:t>
        <a:bodyPr/>
        <a:lstStyle/>
        <a:p>
          <a:r>
            <a:rPr lang="hu-HU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Egyéb eljárási jogi adókötelezettség</a:t>
          </a:r>
        </a:p>
      </dgm:t>
    </dgm:pt>
    <dgm:pt modelId="{08CC4A7D-BF77-144F-829F-3BD1C4BD6E18}" type="parTrans" cxnId="{162D7E2F-76C5-234C-9DBD-F6338A2F755A}">
      <dgm:prSet/>
      <dgm:spPr>
        <a:ln>
          <a:solidFill>
            <a:srgbClr val="C99E5A"/>
          </a:solidFill>
        </a:ln>
      </dgm:spPr>
      <dgm:t>
        <a:bodyPr/>
        <a:lstStyle/>
        <a:p>
          <a:endParaRPr lang="hu-HU" sz="14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2779A7C-47CA-C549-A645-662B047AD424}" type="sibTrans" cxnId="{162D7E2F-76C5-234C-9DBD-F6338A2F755A}">
      <dgm:prSet/>
      <dgm:spPr/>
      <dgm:t>
        <a:bodyPr/>
        <a:lstStyle/>
        <a:p>
          <a:endParaRPr lang="hu-HU" sz="14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0AD8B1C-FD26-7741-836F-75AD6012CDF0}">
      <dgm:prSet custT="1"/>
      <dgm:spPr>
        <a:noFill/>
        <a:ln>
          <a:solidFill>
            <a:srgbClr val="C99E5A"/>
          </a:solidFill>
        </a:ln>
      </dgm:spPr>
      <dgm:t>
        <a:bodyPr/>
        <a:lstStyle/>
        <a:p>
          <a:r>
            <a:rPr lang="hu-HU" sz="14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Bizonylat kiállítása és megőrzése</a:t>
          </a:r>
        </a:p>
      </dgm:t>
    </dgm:pt>
    <dgm:pt modelId="{346EB09E-D784-1344-BF70-75B0FBFD4EBB}" type="parTrans" cxnId="{688E29F0-8EEB-A14C-8E71-201FC1710509}">
      <dgm:prSet/>
      <dgm:spPr>
        <a:ln>
          <a:solidFill>
            <a:srgbClr val="C99E5A"/>
          </a:solidFill>
        </a:ln>
      </dgm:spPr>
      <dgm:t>
        <a:bodyPr/>
        <a:lstStyle/>
        <a:p>
          <a:endParaRPr lang="hu-HU" sz="14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CB1356D-D2E0-874E-9080-DEFF6B712091}" type="sibTrans" cxnId="{688E29F0-8EEB-A14C-8E71-201FC1710509}">
      <dgm:prSet/>
      <dgm:spPr/>
      <dgm:t>
        <a:bodyPr/>
        <a:lstStyle/>
        <a:p>
          <a:endParaRPr lang="hu-HU" sz="14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33D3811-3E25-7142-95EB-1F5F4712A317}">
      <dgm:prSet custT="1"/>
      <dgm:spPr>
        <a:noFill/>
        <a:ln>
          <a:solidFill>
            <a:srgbClr val="C99E5A"/>
          </a:solidFill>
        </a:ln>
      </dgm:spPr>
      <dgm:t>
        <a:bodyPr/>
        <a:lstStyle/>
        <a:p>
          <a:r>
            <a:rPr lang="hu-HU" sz="14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Nyilvántartás-vezetés (könyvvezetés)</a:t>
          </a:r>
        </a:p>
      </dgm:t>
    </dgm:pt>
    <dgm:pt modelId="{798F5DEE-505D-124E-A526-96B24ACC55EF}" type="parTrans" cxnId="{553D8AA7-1631-C543-8063-3744A3A79932}">
      <dgm:prSet/>
      <dgm:spPr>
        <a:ln>
          <a:solidFill>
            <a:srgbClr val="C99E5A"/>
          </a:solidFill>
        </a:ln>
      </dgm:spPr>
      <dgm:t>
        <a:bodyPr/>
        <a:lstStyle/>
        <a:p>
          <a:endParaRPr lang="hu-HU" sz="14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969BDF1-AAA3-AB4E-8965-C7BF26B80FC6}" type="sibTrans" cxnId="{553D8AA7-1631-C543-8063-3744A3A79932}">
      <dgm:prSet/>
      <dgm:spPr/>
      <dgm:t>
        <a:bodyPr/>
        <a:lstStyle/>
        <a:p>
          <a:endParaRPr lang="hu-HU" sz="14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4529626-723D-C74D-BE2D-22B12A347D77}">
      <dgm:prSet custT="1"/>
      <dgm:spPr>
        <a:noFill/>
        <a:ln>
          <a:solidFill>
            <a:srgbClr val="C99E5A"/>
          </a:solidFill>
        </a:ln>
      </dgm:spPr>
      <dgm:t>
        <a:bodyPr/>
        <a:lstStyle/>
        <a:p>
          <a:r>
            <a:rPr lang="hu-HU" sz="14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Adat-szolgáltatás és nyilatkozattétel</a:t>
          </a:r>
        </a:p>
      </dgm:t>
    </dgm:pt>
    <dgm:pt modelId="{3D6892B6-2C6D-E548-97BE-CF0820B3ED4F}" type="parTrans" cxnId="{89437581-F1B7-F14A-92A5-BC661C52C828}">
      <dgm:prSet/>
      <dgm:spPr>
        <a:ln>
          <a:solidFill>
            <a:srgbClr val="C99E5A"/>
          </a:solidFill>
        </a:ln>
      </dgm:spPr>
      <dgm:t>
        <a:bodyPr/>
        <a:lstStyle/>
        <a:p>
          <a:endParaRPr lang="hu-HU" sz="14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CC90B64-EB76-F543-A358-35298F0E2234}" type="sibTrans" cxnId="{89437581-F1B7-F14A-92A5-BC661C52C828}">
      <dgm:prSet/>
      <dgm:spPr/>
      <dgm:t>
        <a:bodyPr/>
        <a:lstStyle/>
        <a:p>
          <a:endParaRPr lang="hu-HU" sz="14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CD2F481-1FAB-7D47-BADC-5C41F110522E}">
      <dgm:prSet custT="1"/>
      <dgm:spPr>
        <a:noFill/>
        <a:ln>
          <a:solidFill>
            <a:srgbClr val="C99E5A"/>
          </a:solidFill>
        </a:ln>
      </dgm:spPr>
      <dgm:t>
        <a:bodyPr/>
        <a:lstStyle/>
        <a:p>
          <a:r>
            <a:rPr lang="hu-HU" sz="14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Pénzforgalmi számlanyitás</a:t>
          </a:r>
        </a:p>
      </dgm:t>
    </dgm:pt>
    <dgm:pt modelId="{7AA5780B-9D29-E241-9125-4E8BCBD7CDBD}" type="parTrans" cxnId="{56D7054C-83AB-4946-8686-7197546BEE3B}">
      <dgm:prSet/>
      <dgm:spPr>
        <a:ln>
          <a:solidFill>
            <a:srgbClr val="C99E5A"/>
          </a:solidFill>
        </a:ln>
      </dgm:spPr>
      <dgm:t>
        <a:bodyPr/>
        <a:lstStyle/>
        <a:p>
          <a:endParaRPr lang="hu-HU" sz="14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4CB225C-330A-8944-AB15-3CAD05D0D751}" type="sibTrans" cxnId="{56D7054C-83AB-4946-8686-7197546BEE3B}">
      <dgm:prSet/>
      <dgm:spPr/>
      <dgm:t>
        <a:bodyPr/>
        <a:lstStyle/>
        <a:p>
          <a:endParaRPr lang="hu-HU" sz="1400" b="1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000EC6E-ABCA-B647-8D4A-960357425EAA}" type="pres">
      <dgm:prSet presAssocID="{A8D3F21E-B305-8546-9DB2-42785A9B29F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56D247BF-739C-3348-AFC9-BFC3A3244221}" type="pres">
      <dgm:prSet presAssocID="{25775467-AB7A-1645-A8CE-13E4E20FD510}" presName="hierRoot1" presStyleCnt="0">
        <dgm:presLayoutVars>
          <dgm:hierBranch val="hang"/>
        </dgm:presLayoutVars>
      </dgm:prSet>
      <dgm:spPr/>
    </dgm:pt>
    <dgm:pt modelId="{E020BD28-10AC-2B42-8886-63F124DFD3FD}" type="pres">
      <dgm:prSet presAssocID="{25775467-AB7A-1645-A8CE-13E4E20FD510}" presName="rootComposite1" presStyleCnt="0"/>
      <dgm:spPr/>
    </dgm:pt>
    <dgm:pt modelId="{7C91FFCD-BFC8-DA4A-8BAC-2607213B052E}" type="pres">
      <dgm:prSet presAssocID="{25775467-AB7A-1645-A8CE-13E4E20FD510}" presName="rootText1" presStyleLbl="node0" presStyleIdx="0" presStyleCnt="1" custScaleX="171515" custScaleY="100198" custLinFactX="811" custLinFactNeighborX="100000" custLinFactNeighborY="1440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B7940A52-2025-1447-8669-3FEB8A22A1E9}" type="pres">
      <dgm:prSet presAssocID="{25775467-AB7A-1645-A8CE-13E4E20FD510}" presName="rootConnector1" presStyleLbl="node1" presStyleIdx="0" presStyleCnt="0"/>
      <dgm:spPr/>
      <dgm:t>
        <a:bodyPr/>
        <a:lstStyle/>
        <a:p>
          <a:endParaRPr lang="hu-HU"/>
        </a:p>
      </dgm:t>
    </dgm:pt>
    <dgm:pt modelId="{CFCA875C-6E9D-044F-A4B8-26FD23521049}" type="pres">
      <dgm:prSet presAssocID="{25775467-AB7A-1645-A8CE-13E4E20FD510}" presName="hierChild2" presStyleCnt="0"/>
      <dgm:spPr/>
    </dgm:pt>
    <dgm:pt modelId="{B2B450E5-C406-A44E-921F-F14BB91E3145}" type="pres">
      <dgm:prSet presAssocID="{A5C0A5BF-8C1B-704E-B08F-7BDBA0237AD5}" presName="Name48" presStyleLbl="parChTrans1D2" presStyleIdx="0" presStyleCnt="2"/>
      <dgm:spPr/>
      <dgm:t>
        <a:bodyPr/>
        <a:lstStyle/>
        <a:p>
          <a:endParaRPr lang="hu-HU"/>
        </a:p>
      </dgm:t>
    </dgm:pt>
    <dgm:pt modelId="{4692A1D7-F4D0-004A-AE82-40E5E4FEBD52}" type="pres">
      <dgm:prSet presAssocID="{8B853576-D48D-8E4F-A279-8DD496D57BD1}" presName="hierRoot2" presStyleCnt="0">
        <dgm:presLayoutVars>
          <dgm:hierBranch val="init"/>
        </dgm:presLayoutVars>
      </dgm:prSet>
      <dgm:spPr/>
    </dgm:pt>
    <dgm:pt modelId="{782E5863-F6AA-7A41-B612-9F88577ED5C1}" type="pres">
      <dgm:prSet presAssocID="{8B853576-D48D-8E4F-A279-8DD496D57BD1}" presName="rootComposite" presStyleCnt="0"/>
      <dgm:spPr/>
    </dgm:pt>
    <dgm:pt modelId="{1C1F6E1C-F984-D249-BCF4-8D3558171E4A}" type="pres">
      <dgm:prSet presAssocID="{8B853576-D48D-8E4F-A279-8DD496D57BD1}" presName="rootText" presStyleLbl="node2" presStyleIdx="0" presStyleCnt="2" custScaleX="152804" custScaleY="12683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89F64B16-02B2-1540-AF3B-14E09F0BFB65}" type="pres">
      <dgm:prSet presAssocID="{8B853576-D48D-8E4F-A279-8DD496D57BD1}" presName="rootConnector" presStyleLbl="node2" presStyleIdx="0" presStyleCnt="2"/>
      <dgm:spPr/>
      <dgm:t>
        <a:bodyPr/>
        <a:lstStyle/>
        <a:p>
          <a:endParaRPr lang="hu-HU"/>
        </a:p>
      </dgm:t>
    </dgm:pt>
    <dgm:pt modelId="{AE8A3E87-956E-9947-8124-9EB36B38DB03}" type="pres">
      <dgm:prSet presAssocID="{8B853576-D48D-8E4F-A279-8DD496D57BD1}" presName="hierChild4" presStyleCnt="0"/>
      <dgm:spPr/>
    </dgm:pt>
    <dgm:pt modelId="{A0CC9338-6624-9A4A-8F1E-AF205B47B5AC}" type="pres">
      <dgm:prSet presAssocID="{8B853576-D48D-8E4F-A279-8DD496D57BD1}" presName="hierChild5" presStyleCnt="0"/>
      <dgm:spPr/>
    </dgm:pt>
    <dgm:pt modelId="{74D4EA60-6744-CF4E-9E79-19773F829F40}" type="pres">
      <dgm:prSet presAssocID="{D46BA1E7-7498-9647-BF96-CCABEAB005A0}" presName="Name48" presStyleLbl="parChTrans1D2" presStyleIdx="1" presStyleCnt="2"/>
      <dgm:spPr/>
      <dgm:t>
        <a:bodyPr/>
        <a:lstStyle/>
        <a:p>
          <a:endParaRPr lang="hu-HU"/>
        </a:p>
      </dgm:t>
    </dgm:pt>
    <dgm:pt modelId="{DDDB49C4-E1B6-A04E-94DB-01059EAC715F}" type="pres">
      <dgm:prSet presAssocID="{FE8B15EE-CAF6-254A-89A6-F3F9DB913746}" presName="hierRoot2" presStyleCnt="0">
        <dgm:presLayoutVars>
          <dgm:hierBranch val="init"/>
        </dgm:presLayoutVars>
      </dgm:prSet>
      <dgm:spPr/>
    </dgm:pt>
    <dgm:pt modelId="{B7E6847C-7FCE-924B-8405-8360FAE7D2FB}" type="pres">
      <dgm:prSet presAssocID="{FE8B15EE-CAF6-254A-89A6-F3F9DB913746}" presName="rootComposite" presStyleCnt="0"/>
      <dgm:spPr/>
    </dgm:pt>
    <dgm:pt modelId="{2D81923F-C5C6-7F4B-AC19-59F7CB07B236}" type="pres">
      <dgm:prSet presAssocID="{FE8B15EE-CAF6-254A-89A6-F3F9DB913746}" presName="rootText" presStyleLbl="node2" presStyleIdx="1" presStyleCnt="2" custScaleX="162012" custScaleY="12683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88666529-2D63-8E41-9AE1-3B642EB20B85}" type="pres">
      <dgm:prSet presAssocID="{FE8B15EE-CAF6-254A-89A6-F3F9DB913746}" presName="rootConnector" presStyleLbl="node2" presStyleIdx="1" presStyleCnt="2"/>
      <dgm:spPr/>
      <dgm:t>
        <a:bodyPr/>
        <a:lstStyle/>
        <a:p>
          <a:endParaRPr lang="hu-HU"/>
        </a:p>
      </dgm:t>
    </dgm:pt>
    <dgm:pt modelId="{048A746F-058E-6D49-9B85-BD9049E0D7C3}" type="pres">
      <dgm:prSet presAssocID="{FE8B15EE-CAF6-254A-89A6-F3F9DB913746}" presName="hierChild4" presStyleCnt="0"/>
      <dgm:spPr/>
    </dgm:pt>
    <dgm:pt modelId="{54953A86-1361-F244-92F5-2EFFCC8AA8E0}" type="pres">
      <dgm:prSet presAssocID="{4ECB3E3E-F00E-8642-AACC-3FB21CEEC291}" presName="Name37" presStyleLbl="parChTrans1D3" presStyleIdx="0" presStyleCnt="3"/>
      <dgm:spPr/>
      <dgm:t>
        <a:bodyPr/>
        <a:lstStyle/>
        <a:p>
          <a:endParaRPr lang="hu-HU"/>
        </a:p>
      </dgm:t>
    </dgm:pt>
    <dgm:pt modelId="{27D3A54E-5BF3-BD44-BB0D-C2698C843159}" type="pres">
      <dgm:prSet presAssocID="{B7D4D42C-5147-C34A-B7BA-66F3A519D81E}" presName="hierRoot2" presStyleCnt="0">
        <dgm:presLayoutVars>
          <dgm:hierBranch val="init"/>
        </dgm:presLayoutVars>
      </dgm:prSet>
      <dgm:spPr/>
    </dgm:pt>
    <dgm:pt modelId="{604A6DB4-87CE-8D4E-967F-410AB7ADC761}" type="pres">
      <dgm:prSet presAssocID="{B7D4D42C-5147-C34A-B7BA-66F3A519D81E}" presName="rootComposite" presStyleCnt="0"/>
      <dgm:spPr/>
    </dgm:pt>
    <dgm:pt modelId="{476973D6-D011-7F43-ABDF-C8C2B74952CD}" type="pres">
      <dgm:prSet presAssocID="{B7D4D42C-5147-C34A-B7BA-66F3A519D81E}" presName="rootText" presStyleLbl="node3" presStyleIdx="0" presStyleCnt="3" custScaleX="123028" custScaleY="12683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630A6818-2747-A042-814E-75CDEF56ABC9}" type="pres">
      <dgm:prSet presAssocID="{B7D4D42C-5147-C34A-B7BA-66F3A519D81E}" presName="rootConnector" presStyleLbl="node3" presStyleIdx="0" presStyleCnt="3"/>
      <dgm:spPr/>
      <dgm:t>
        <a:bodyPr/>
        <a:lstStyle/>
        <a:p>
          <a:endParaRPr lang="hu-HU"/>
        </a:p>
      </dgm:t>
    </dgm:pt>
    <dgm:pt modelId="{0C28F51C-EC0C-D148-B3E7-AC9A05388FFC}" type="pres">
      <dgm:prSet presAssocID="{B7D4D42C-5147-C34A-B7BA-66F3A519D81E}" presName="hierChild4" presStyleCnt="0"/>
      <dgm:spPr/>
    </dgm:pt>
    <dgm:pt modelId="{98D2FC3A-4265-3B4A-817B-AC21E32D8FFA}" type="pres">
      <dgm:prSet presAssocID="{B7D4D42C-5147-C34A-B7BA-66F3A519D81E}" presName="hierChild5" presStyleCnt="0"/>
      <dgm:spPr/>
    </dgm:pt>
    <dgm:pt modelId="{AC7BDC16-424F-174E-9FBA-8B75A7CC742E}" type="pres">
      <dgm:prSet presAssocID="{D29DD165-3EA4-FF41-A1EE-61F89EE24776}" presName="Name37" presStyleLbl="parChTrans1D3" presStyleIdx="1" presStyleCnt="3"/>
      <dgm:spPr/>
      <dgm:t>
        <a:bodyPr/>
        <a:lstStyle/>
        <a:p>
          <a:endParaRPr lang="hu-HU"/>
        </a:p>
      </dgm:t>
    </dgm:pt>
    <dgm:pt modelId="{D6B7372E-83AB-454B-A024-3D554B4CAD31}" type="pres">
      <dgm:prSet presAssocID="{94C36FEF-A7DD-9B4A-AF5E-7EE84DB8B53D}" presName="hierRoot2" presStyleCnt="0">
        <dgm:presLayoutVars>
          <dgm:hierBranch val="hang"/>
        </dgm:presLayoutVars>
      </dgm:prSet>
      <dgm:spPr/>
    </dgm:pt>
    <dgm:pt modelId="{5DEDA0D2-C6E3-364A-9761-49881EDD10E7}" type="pres">
      <dgm:prSet presAssocID="{94C36FEF-A7DD-9B4A-AF5E-7EE84DB8B53D}" presName="rootComposite" presStyleCnt="0"/>
      <dgm:spPr/>
    </dgm:pt>
    <dgm:pt modelId="{4CA2FDA4-633B-1C41-BBDE-46E8810052F7}" type="pres">
      <dgm:prSet presAssocID="{94C36FEF-A7DD-9B4A-AF5E-7EE84DB8B53D}" presName="rootText" presStyleLbl="node3" presStyleIdx="1" presStyleCnt="3" custScaleX="247562" custScaleY="12683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7DF99934-05AD-2D4D-BC2F-90119CC50392}" type="pres">
      <dgm:prSet presAssocID="{94C36FEF-A7DD-9B4A-AF5E-7EE84DB8B53D}" presName="rootConnector" presStyleLbl="node3" presStyleIdx="1" presStyleCnt="3"/>
      <dgm:spPr/>
      <dgm:t>
        <a:bodyPr/>
        <a:lstStyle/>
        <a:p>
          <a:endParaRPr lang="hu-HU"/>
        </a:p>
      </dgm:t>
    </dgm:pt>
    <dgm:pt modelId="{2AC3F541-6C11-7246-8CE7-A9EC2BB8D688}" type="pres">
      <dgm:prSet presAssocID="{94C36FEF-A7DD-9B4A-AF5E-7EE84DB8B53D}" presName="hierChild4" presStyleCnt="0"/>
      <dgm:spPr/>
    </dgm:pt>
    <dgm:pt modelId="{9BAED640-F6A7-D44B-ACF9-D70CB7EDAC90}" type="pres">
      <dgm:prSet presAssocID="{2283CAEB-63F9-E246-B9BB-EF9D7D9705FA}" presName="Name48" presStyleLbl="parChTrans1D4" presStyleIdx="0" presStyleCnt="7"/>
      <dgm:spPr/>
      <dgm:t>
        <a:bodyPr/>
        <a:lstStyle/>
        <a:p>
          <a:endParaRPr lang="hu-HU"/>
        </a:p>
      </dgm:t>
    </dgm:pt>
    <dgm:pt modelId="{F0C5CFC0-3B56-594F-86C3-179CDFB4E79B}" type="pres">
      <dgm:prSet presAssocID="{0A450545-289C-2948-A9DC-2D7268A039FE}" presName="hierRoot2" presStyleCnt="0">
        <dgm:presLayoutVars>
          <dgm:hierBranch val="init"/>
        </dgm:presLayoutVars>
      </dgm:prSet>
      <dgm:spPr/>
    </dgm:pt>
    <dgm:pt modelId="{4A72BBDD-030C-0F4A-809D-8CD84626DA63}" type="pres">
      <dgm:prSet presAssocID="{0A450545-289C-2948-A9DC-2D7268A039FE}" presName="rootComposite" presStyleCnt="0"/>
      <dgm:spPr/>
    </dgm:pt>
    <dgm:pt modelId="{841A8390-F44B-2643-B1A1-510547E8B94A}" type="pres">
      <dgm:prSet presAssocID="{0A450545-289C-2948-A9DC-2D7268A039FE}" presName="rootText" presStyleLbl="node4" presStyleIdx="0" presStyleCnt="7" custScaleX="10385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8BB5840A-C054-6E4D-9384-1093021393A7}" type="pres">
      <dgm:prSet presAssocID="{0A450545-289C-2948-A9DC-2D7268A039FE}" presName="rootConnector" presStyleLbl="node4" presStyleIdx="0" presStyleCnt="7"/>
      <dgm:spPr/>
      <dgm:t>
        <a:bodyPr/>
        <a:lstStyle/>
        <a:p>
          <a:endParaRPr lang="hu-HU"/>
        </a:p>
      </dgm:t>
    </dgm:pt>
    <dgm:pt modelId="{A32E1BC5-8E4B-474F-883D-6AC0957D0932}" type="pres">
      <dgm:prSet presAssocID="{0A450545-289C-2948-A9DC-2D7268A039FE}" presName="hierChild4" presStyleCnt="0"/>
      <dgm:spPr/>
    </dgm:pt>
    <dgm:pt modelId="{EC3B4AD8-0232-494B-BE5D-C9389B92B808}" type="pres">
      <dgm:prSet presAssocID="{0A450545-289C-2948-A9DC-2D7268A039FE}" presName="hierChild5" presStyleCnt="0"/>
      <dgm:spPr/>
    </dgm:pt>
    <dgm:pt modelId="{0BBAA9AE-415B-2E4E-9F4B-D8E1911A19C8}" type="pres">
      <dgm:prSet presAssocID="{325D8F3E-AE6B-7D4E-A782-8192B543D935}" presName="Name48" presStyleLbl="parChTrans1D4" presStyleIdx="1" presStyleCnt="7"/>
      <dgm:spPr/>
      <dgm:t>
        <a:bodyPr/>
        <a:lstStyle/>
        <a:p>
          <a:endParaRPr lang="hu-HU"/>
        </a:p>
      </dgm:t>
    </dgm:pt>
    <dgm:pt modelId="{2A4A98FC-547B-FA4A-BB9F-5FCBC49EA69D}" type="pres">
      <dgm:prSet presAssocID="{14137FB2-3030-AD47-88DC-EFDED6E705C8}" presName="hierRoot2" presStyleCnt="0">
        <dgm:presLayoutVars>
          <dgm:hierBranch val="init"/>
        </dgm:presLayoutVars>
      </dgm:prSet>
      <dgm:spPr/>
    </dgm:pt>
    <dgm:pt modelId="{156DAF69-FC64-9144-8695-0D836586005E}" type="pres">
      <dgm:prSet presAssocID="{14137FB2-3030-AD47-88DC-EFDED6E705C8}" presName="rootComposite" presStyleCnt="0"/>
      <dgm:spPr/>
    </dgm:pt>
    <dgm:pt modelId="{F4221BED-2033-3B4B-8F68-18F451A86234}" type="pres">
      <dgm:prSet presAssocID="{14137FB2-3030-AD47-88DC-EFDED6E705C8}" presName="rootText" presStyleLbl="node4" presStyleIdx="1" presStyleCnt="7" custScaleX="103822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CEA337A4-F63B-8443-B267-C09FBEA61E51}" type="pres">
      <dgm:prSet presAssocID="{14137FB2-3030-AD47-88DC-EFDED6E705C8}" presName="rootConnector" presStyleLbl="node4" presStyleIdx="1" presStyleCnt="7"/>
      <dgm:spPr/>
      <dgm:t>
        <a:bodyPr/>
        <a:lstStyle/>
        <a:p>
          <a:endParaRPr lang="hu-HU"/>
        </a:p>
      </dgm:t>
    </dgm:pt>
    <dgm:pt modelId="{46CC8A80-632F-0543-8C86-02DF4F1782DB}" type="pres">
      <dgm:prSet presAssocID="{14137FB2-3030-AD47-88DC-EFDED6E705C8}" presName="hierChild4" presStyleCnt="0"/>
      <dgm:spPr/>
    </dgm:pt>
    <dgm:pt modelId="{46C416CE-D3FC-794F-A4BE-14CED65ECE7F}" type="pres">
      <dgm:prSet presAssocID="{14137FB2-3030-AD47-88DC-EFDED6E705C8}" presName="hierChild5" presStyleCnt="0"/>
      <dgm:spPr/>
    </dgm:pt>
    <dgm:pt modelId="{D7446F0D-D1D4-3A49-9FBF-25CBC42FFEE1}" type="pres">
      <dgm:prSet presAssocID="{49CE49C0-E452-CF46-A7CE-2B486FDF93E2}" presName="Name48" presStyleLbl="parChTrans1D4" presStyleIdx="2" presStyleCnt="7"/>
      <dgm:spPr/>
      <dgm:t>
        <a:bodyPr/>
        <a:lstStyle/>
        <a:p>
          <a:endParaRPr lang="hu-HU"/>
        </a:p>
      </dgm:t>
    </dgm:pt>
    <dgm:pt modelId="{C6D19091-CECE-8742-B640-1F5FFAE57408}" type="pres">
      <dgm:prSet presAssocID="{83C007FD-56FE-784F-B8BF-BE8C7C52DD9D}" presName="hierRoot2" presStyleCnt="0">
        <dgm:presLayoutVars>
          <dgm:hierBranch val="init"/>
        </dgm:presLayoutVars>
      </dgm:prSet>
      <dgm:spPr/>
    </dgm:pt>
    <dgm:pt modelId="{E73CE67B-BD6F-4F47-AA1D-6C82CD80D350}" type="pres">
      <dgm:prSet presAssocID="{83C007FD-56FE-784F-B8BF-BE8C7C52DD9D}" presName="rootComposite" presStyleCnt="0"/>
      <dgm:spPr/>
    </dgm:pt>
    <dgm:pt modelId="{AD08AA7C-6B9D-EF45-A379-7C4D0F437EF4}" type="pres">
      <dgm:prSet presAssocID="{83C007FD-56FE-784F-B8BF-BE8C7C52DD9D}" presName="rootText" presStyleLbl="node4" presStyleIdx="2" presStyleCnt="7" custScaleX="10385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56F1441E-65DB-B649-9964-79AF7C4624AA}" type="pres">
      <dgm:prSet presAssocID="{83C007FD-56FE-784F-B8BF-BE8C7C52DD9D}" presName="rootConnector" presStyleLbl="node4" presStyleIdx="2" presStyleCnt="7"/>
      <dgm:spPr/>
      <dgm:t>
        <a:bodyPr/>
        <a:lstStyle/>
        <a:p>
          <a:endParaRPr lang="hu-HU"/>
        </a:p>
      </dgm:t>
    </dgm:pt>
    <dgm:pt modelId="{154AF582-5E53-6348-94AF-616EA65C7C95}" type="pres">
      <dgm:prSet presAssocID="{83C007FD-56FE-784F-B8BF-BE8C7C52DD9D}" presName="hierChild4" presStyleCnt="0"/>
      <dgm:spPr/>
    </dgm:pt>
    <dgm:pt modelId="{E58D4371-8E66-D047-AA8B-D1A311422003}" type="pres">
      <dgm:prSet presAssocID="{83C007FD-56FE-784F-B8BF-BE8C7C52DD9D}" presName="hierChild5" presStyleCnt="0"/>
      <dgm:spPr/>
    </dgm:pt>
    <dgm:pt modelId="{7FD1CCB5-6079-2542-BBCC-A3549E621738}" type="pres">
      <dgm:prSet presAssocID="{94C36FEF-A7DD-9B4A-AF5E-7EE84DB8B53D}" presName="hierChild5" presStyleCnt="0"/>
      <dgm:spPr/>
    </dgm:pt>
    <dgm:pt modelId="{6EB5E0A6-CA65-0141-AF22-D10AD8608C9E}" type="pres">
      <dgm:prSet presAssocID="{08CC4A7D-BF77-144F-829F-3BD1C4BD6E18}" presName="Name37" presStyleLbl="parChTrans1D3" presStyleIdx="2" presStyleCnt="3"/>
      <dgm:spPr/>
      <dgm:t>
        <a:bodyPr/>
        <a:lstStyle/>
        <a:p>
          <a:endParaRPr lang="hu-HU"/>
        </a:p>
      </dgm:t>
    </dgm:pt>
    <dgm:pt modelId="{44CF53CC-9EF8-2C44-BA10-EFE691E48862}" type="pres">
      <dgm:prSet presAssocID="{D54D3759-C8C9-6640-AC1B-92493E6AECBF}" presName="hierRoot2" presStyleCnt="0">
        <dgm:presLayoutVars>
          <dgm:hierBranch val="hang"/>
        </dgm:presLayoutVars>
      </dgm:prSet>
      <dgm:spPr/>
    </dgm:pt>
    <dgm:pt modelId="{71DEE1D6-FFEB-6E41-A0B9-24E6E995B055}" type="pres">
      <dgm:prSet presAssocID="{D54D3759-C8C9-6640-AC1B-92493E6AECBF}" presName="rootComposite" presStyleCnt="0"/>
      <dgm:spPr/>
    </dgm:pt>
    <dgm:pt modelId="{6EEF86A1-7D2E-0045-9158-30658896A708}" type="pres">
      <dgm:prSet presAssocID="{D54D3759-C8C9-6640-AC1B-92493E6AECBF}" presName="rootText" presStyleLbl="node3" presStyleIdx="2" presStyleCnt="3" custScaleX="148610" custScaleY="12683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C3841E12-97D6-464D-A09B-510B983C49B4}" type="pres">
      <dgm:prSet presAssocID="{D54D3759-C8C9-6640-AC1B-92493E6AECBF}" presName="rootConnector" presStyleLbl="node3" presStyleIdx="2" presStyleCnt="3"/>
      <dgm:spPr/>
      <dgm:t>
        <a:bodyPr/>
        <a:lstStyle/>
        <a:p>
          <a:endParaRPr lang="hu-HU"/>
        </a:p>
      </dgm:t>
    </dgm:pt>
    <dgm:pt modelId="{38D4C922-57D1-B546-BF22-A85CEAB9980C}" type="pres">
      <dgm:prSet presAssocID="{D54D3759-C8C9-6640-AC1B-92493E6AECBF}" presName="hierChild4" presStyleCnt="0"/>
      <dgm:spPr/>
    </dgm:pt>
    <dgm:pt modelId="{E5DF1322-944E-E34B-BDF4-6EBF49F5AA39}" type="pres">
      <dgm:prSet presAssocID="{346EB09E-D784-1344-BF70-75B0FBFD4EBB}" presName="Name48" presStyleLbl="parChTrans1D4" presStyleIdx="3" presStyleCnt="7"/>
      <dgm:spPr/>
      <dgm:t>
        <a:bodyPr/>
        <a:lstStyle/>
        <a:p>
          <a:endParaRPr lang="hu-HU"/>
        </a:p>
      </dgm:t>
    </dgm:pt>
    <dgm:pt modelId="{DD9D3AB7-8F0E-0B4C-A257-0A60DF418B3C}" type="pres">
      <dgm:prSet presAssocID="{10AD8B1C-FD26-7741-836F-75AD6012CDF0}" presName="hierRoot2" presStyleCnt="0">
        <dgm:presLayoutVars>
          <dgm:hierBranch val="init"/>
        </dgm:presLayoutVars>
      </dgm:prSet>
      <dgm:spPr/>
    </dgm:pt>
    <dgm:pt modelId="{A01EDB56-F0F6-4349-ACC5-9B31A4453989}" type="pres">
      <dgm:prSet presAssocID="{10AD8B1C-FD26-7741-836F-75AD6012CDF0}" presName="rootComposite" presStyleCnt="0"/>
      <dgm:spPr/>
    </dgm:pt>
    <dgm:pt modelId="{C97FA92D-3178-0044-866F-D26CABA66FDE}" type="pres">
      <dgm:prSet presAssocID="{10AD8B1C-FD26-7741-836F-75AD6012CDF0}" presName="rootText" presStyleLbl="node4" presStyleIdx="3" presStyleCnt="7" custScaleX="127752" custScaleY="157724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714DE144-94E8-B04E-B488-2253C5A7CB94}" type="pres">
      <dgm:prSet presAssocID="{10AD8B1C-FD26-7741-836F-75AD6012CDF0}" presName="rootConnector" presStyleLbl="node4" presStyleIdx="3" presStyleCnt="7"/>
      <dgm:spPr/>
      <dgm:t>
        <a:bodyPr/>
        <a:lstStyle/>
        <a:p>
          <a:endParaRPr lang="hu-HU"/>
        </a:p>
      </dgm:t>
    </dgm:pt>
    <dgm:pt modelId="{341F89F9-2697-3541-A3BE-BD3220AFEBB4}" type="pres">
      <dgm:prSet presAssocID="{10AD8B1C-FD26-7741-836F-75AD6012CDF0}" presName="hierChild4" presStyleCnt="0"/>
      <dgm:spPr/>
    </dgm:pt>
    <dgm:pt modelId="{F05723CA-D30D-674F-B8E8-5B66CE693053}" type="pres">
      <dgm:prSet presAssocID="{10AD8B1C-FD26-7741-836F-75AD6012CDF0}" presName="hierChild5" presStyleCnt="0"/>
      <dgm:spPr/>
    </dgm:pt>
    <dgm:pt modelId="{EA07FBD3-B7F9-A94E-B0DE-24C696432BE1}" type="pres">
      <dgm:prSet presAssocID="{798F5DEE-505D-124E-A526-96B24ACC55EF}" presName="Name48" presStyleLbl="parChTrans1D4" presStyleIdx="4" presStyleCnt="7"/>
      <dgm:spPr/>
      <dgm:t>
        <a:bodyPr/>
        <a:lstStyle/>
        <a:p>
          <a:endParaRPr lang="hu-HU"/>
        </a:p>
      </dgm:t>
    </dgm:pt>
    <dgm:pt modelId="{7992ED19-5D00-AA43-B49E-9C4ED62F0996}" type="pres">
      <dgm:prSet presAssocID="{A33D3811-3E25-7142-95EB-1F5F4712A317}" presName="hierRoot2" presStyleCnt="0">
        <dgm:presLayoutVars>
          <dgm:hierBranch val="init"/>
        </dgm:presLayoutVars>
      </dgm:prSet>
      <dgm:spPr/>
    </dgm:pt>
    <dgm:pt modelId="{AF7EC697-D1C2-2241-A924-69B38AE3473D}" type="pres">
      <dgm:prSet presAssocID="{A33D3811-3E25-7142-95EB-1F5F4712A317}" presName="rootComposite" presStyleCnt="0"/>
      <dgm:spPr/>
    </dgm:pt>
    <dgm:pt modelId="{6DCEA025-26F5-714E-9737-BC7BD3BFD28F}" type="pres">
      <dgm:prSet presAssocID="{A33D3811-3E25-7142-95EB-1F5F4712A317}" presName="rootText" presStyleLbl="node4" presStyleIdx="4" presStyleCnt="7" custScaleX="126926" custScaleY="146490" custLinFactNeighborY="4924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6C0EA279-0297-AA47-8A8A-50088A1E4652}" type="pres">
      <dgm:prSet presAssocID="{A33D3811-3E25-7142-95EB-1F5F4712A317}" presName="rootConnector" presStyleLbl="node4" presStyleIdx="4" presStyleCnt="7"/>
      <dgm:spPr/>
      <dgm:t>
        <a:bodyPr/>
        <a:lstStyle/>
        <a:p>
          <a:endParaRPr lang="hu-HU"/>
        </a:p>
      </dgm:t>
    </dgm:pt>
    <dgm:pt modelId="{25E75491-7712-2F4F-8812-E91963E60547}" type="pres">
      <dgm:prSet presAssocID="{A33D3811-3E25-7142-95EB-1F5F4712A317}" presName="hierChild4" presStyleCnt="0"/>
      <dgm:spPr/>
    </dgm:pt>
    <dgm:pt modelId="{F4FEC2DA-11DF-E34D-8397-3930FE86AAA3}" type="pres">
      <dgm:prSet presAssocID="{A33D3811-3E25-7142-95EB-1F5F4712A317}" presName="hierChild5" presStyleCnt="0"/>
      <dgm:spPr/>
    </dgm:pt>
    <dgm:pt modelId="{91394697-F07B-E744-8096-659D3DA0E3C4}" type="pres">
      <dgm:prSet presAssocID="{3D6892B6-2C6D-E548-97BE-CF0820B3ED4F}" presName="Name48" presStyleLbl="parChTrans1D4" presStyleIdx="5" presStyleCnt="7"/>
      <dgm:spPr/>
      <dgm:t>
        <a:bodyPr/>
        <a:lstStyle/>
        <a:p>
          <a:endParaRPr lang="hu-HU"/>
        </a:p>
      </dgm:t>
    </dgm:pt>
    <dgm:pt modelId="{459B18CB-4964-5247-8DEB-02B0D669B13D}" type="pres">
      <dgm:prSet presAssocID="{C4529626-723D-C74D-BE2D-22B12A347D77}" presName="hierRoot2" presStyleCnt="0">
        <dgm:presLayoutVars>
          <dgm:hierBranch val="init"/>
        </dgm:presLayoutVars>
      </dgm:prSet>
      <dgm:spPr/>
    </dgm:pt>
    <dgm:pt modelId="{7D763B45-8A95-B843-A84C-1B588A34B622}" type="pres">
      <dgm:prSet presAssocID="{C4529626-723D-C74D-BE2D-22B12A347D77}" presName="rootComposite" presStyleCnt="0"/>
      <dgm:spPr/>
    </dgm:pt>
    <dgm:pt modelId="{16FCF172-2F89-A64A-AC11-F5801F4C62CC}" type="pres">
      <dgm:prSet presAssocID="{C4529626-723D-C74D-BE2D-22B12A347D77}" presName="rootText" presStyleLbl="node4" presStyleIdx="5" presStyleCnt="7" custScaleX="128491" custScaleY="140436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B36A41E5-2FC5-9543-B24B-B11B0D75E8DD}" type="pres">
      <dgm:prSet presAssocID="{C4529626-723D-C74D-BE2D-22B12A347D77}" presName="rootConnector" presStyleLbl="node4" presStyleIdx="5" presStyleCnt="7"/>
      <dgm:spPr/>
      <dgm:t>
        <a:bodyPr/>
        <a:lstStyle/>
        <a:p>
          <a:endParaRPr lang="hu-HU"/>
        </a:p>
      </dgm:t>
    </dgm:pt>
    <dgm:pt modelId="{16B7D67F-411B-0D4B-93C3-D878729C35CD}" type="pres">
      <dgm:prSet presAssocID="{C4529626-723D-C74D-BE2D-22B12A347D77}" presName="hierChild4" presStyleCnt="0"/>
      <dgm:spPr/>
    </dgm:pt>
    <dgm:pt modelId="{961231D3-F7CC-5041-B899-782A4A14CC75}" type="pres">
      <dgm:prSet presAssocID="{C4529626-723D-C74D-BE2D-22B12A347D77}" presName="hierChild5" presStyleCnt="0"/>
      <dgm:spPr/>
    </dgm:pt>
    <dgm:pt modelId="{7A89FB19-25BB-1942-A884-91EB89E8B058}" type="pres">
      <dgm:prSet presAssocID="{7AA5780B-9D29-E241-9125-4E8BCBD7CDBD}" presName="Name48" presStyleLbl="parChTrans1D4" presStyleIdx="6" presStyleCnt="7"/>
      <dgm:spPr/>
      <dgm:t>
        <a:bodyPr/>
        <a:lstStyle/>
        <a:p>
          <a:endParaRPr lang="hu-HU"/>
        </a:p>
      </dgm:t>
    </dgm:pt>
    <dgm:pt modelId="{AEC1AD91-45EF-304B-89D9-67847294A1F6}" type="pres">
      <dgm:prSet presAssocID="{8CD2F481-1FAB-7D47-BADC-5C41F110522E}" presName="hierRoot2" presStyleCnt="0">
        <dgm:presLayoutVars>
          <dgm:hierBranch val="init"/>
        </dgm:presLayoutVars>
      </dgm:prSet>
      <dgm:spPr/>
    </dgm:pt>
    <dgm:pt modelId="{61559977-B275-D34C-9B37-1B7A155EFC12}" type="pres">
      <dgm:prSet presAssocID="{8CD2F481-1FAB-7D47-BADC-5C41F110522E}" presName="rootComposite" presStyleCnt="0"/>
      <dgm:spPr/>
    </dgm:pt>
    <dgm:pt modelId="{17EAD7B2-09B0-6D44-A98C-09CDF385C514}" type="pres">
      <dgm:prSet presAssocID="{8CD2F481-1FAB-7D47-BADC-5C41F110522E}" presName="rootText" presStyleLbl="node4" presStyleIdx="6" presStyleCnt="7" custScaleX="128659" custLinFactNeighborY="19481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0F4C9D74-BFAA-224F-95BA-D413D02A4A85}" type="pres">
      <dgm:prSet presAssocID="{8CD2F481-1FAB-7D47-BADC-5C41F110522E}" presName="rootConnector" presStyleLbl="node4" presStyleIdx="6" presStyleCnt="7"/>
      <dgm:spPr/>
      <dgm:t>
        <a:bodyPr/>
        <a:lstStyle/>
        <a:p>
          <a:endParaRPr lang="hu-HU"/>
        </a:p>
      </dgm:t>
    </dgm:pt>
    <dgm:pt modelId="{C26EAFF4-B127-EE42-ADCC-56532E693944}" type="pres">
      <dgm:prSet presAssocID="{8CD2F481-1FAB-7D47-BADC-5C41F110522E}" presName="hierChild4" presStyleCnt="0"/>
      <dgm:spPr/>
    </dgm:pt>
    <dgm:pt modelId="{239A79C6-AEA1-8847-BC76-0CF0552509C7}" type="pres">
      <dgm:prSet presAssocID="{8CD2F481-1FAB-7D47-BADC-5C41F110522E}" presName="hierChild5" presStyleCnt="0"/>
      <dgm:spPr/>
    </dgm:pt>
    <dgm:pt modelId="{D324EA5D-C8A9-EC40-ADC1-96C53A88032C}" type="pres">
      <dgm:prSet presAssocID="{D54D3759-C8C9-6640-AC1B-92493E6AECBF}" presName="hierChild5" presStyleCnt="0"/>
      <dgm:spPr/>
    </dgm:pt>
    <dgm:pt modelId="{C8EF4F61-3C27-1E48-B9F7-0AB88BF97E67}" type="pres">
      <dgm:prSet presAssocID="{FE8B15EE-CAF6-254A-89A6-F3F9DB913746}" presName="hierChild5" presStyleCnt="0"/>
      <dgm:spPr/>
    </dgm:pt>
    <dgm:pt modelId="{8140CEAF-0BD4-6E49-8DF4-CCC5DCD0F3B0}" type="pres">
      <dgm:prSet presAssocID="{25775467-AB7A-1645-A8CE-13E4E20FD510}" presName="hierChild3" presStyleCnt="0"/>
      <dgm:spPr/>
    </dgm:pt>
  </dgm:ptLst>
  <dgm:cxnLst>
    <dgm:cxn modelId="{4A3711E9-F2FA-4A46-BA84-21E8E33A5A29}" type="presOf" srcId="{10AD8B1C-FD26-7741-836F-75AD6012CDF0}" destId="{C97FA92D-3178-0044-866F-D26CABA66FDE}" srcOrd="0" destOrd="0" presId="urn:microsoft.com/office/officeart/2005/8/layout/orgChart1"/>
    <dgm:cxn modelId="{D6C0A05A-7509-FB4B-BF5C-AF77BBDAB367}" type="presOf" srcId="{14137FB2-3030-AD47-88DC-EFDED6E705C8}" destId="{CEA337A4-F63B-8443-B267-C09FBEA61E51}" srcOrd="1" destOrd="0" presId="urn:microsoft.com/office/officeart/2005/8/layout/orgChart1"/>
    <dgm:cxn modelId="{4A6818A0-FC09-D24D-97A7-A723607DBCFB}" type="presOf" srcId="{10AD8B1C-FD26-7741-836F-75AD6012CDF0}" destId="{714DE144-94E8-B04E-B488-2253C5A7CB94}" srcOrd="1" destOrd="0" presId="urn:microsoft.com/office/officeart/2005/8/layout/orgChart1"/>
    <dgm:cxn modelId="{C03D1D9F-EE0F-5943-86BB-C047C5BE6B61}" srcId="{FE8B15EE-CAF6-254A-89A6-F3F9DB913746}" destId="{94C36FEF-A7DD-9B4A-AF5E-7EE84DB8B53D}" srcOrd="1" destOrd="0" parTransId="{D29DD165-3EA4-FF41-A1EE-61F89EE24776}" sibTransId="{BC754167-EB8D-9B46-A994-DD6025F7CD05}"/>
    <dgm:cxn modelId="{C96B7DB2-8A82-1D4A-833B-BB5965300370}" type="presOf" srcId="{FE8B15EE-CAF6-254A-89A6-F3F9DB913746}" destId="{88666529-2D63-8E41-9AE1-3B642EB20B85}" srcOrd="1" destOrd="0" presId="urn:microsoft.com/office/officeart/2005/8/layout/orgChart1"/>
    <dgm:cxn modelId="{2CFD5835-7133-C649-8DE9-D052163B8CC5}" type="presOf" srcId="{A33D3811-3E25-7142-95EB-1F5F4712A317}" destId="{6DCEA025-26F5-714E-9737-BC7BD3BFD28F}" srcOrd="0" destOrd="0" presId="urn:microsoft.com/office/officeart/2005/8/layout/orgChart1"/>
    <dgm:cxn modelId="{553D8AA7-1631-C543-8063-3744A3A79932}" srcId="{D54D3759-C8C9-6640-AC1B-92493E6AECBF}" destId="{A33D3811-3E25-7142-95EB-1F5F4712A317}" srcOrd="1" destOrd="0" parTransId="{798F5DEE-505D-124E-A526-96B24ACC55EF}" sibTransId="{7969BDF1-AAA3-AB4E-8965-C7BF26B80FC6}"/>
    <dgm:cxn modelId="{CF00D2B6-28BE-134C-A459-6088873DAAAD}" type="presOf" srcId="{A8D3F21E-B305-8546-9DB2-42785A9B29FE}" destId="{8000EC6E-ABCA-B647-8D4A-960357425EAA}" srcOrd="0" destOrd="0" presId="urn:microsoft.com/office/officeart/2005/8/layout/orgChart1"/>
    <dgm:cxn modelId="{162D7E2F-76C5-234C-9DBD-F6338A2F755A}" srcId="{FE8B15EE-CAF6-254A-89A6-F3F9DB913746}" destId="{D54D3759-C8C9-6640-AC1B-92493E6AECBF}" srcOrd="2" destOrd="0" parTransId="{08CC4A7D-BF77-144F-829F-3BD1C4BD6E18}" sibTransId="{A2779A7C-47CA-C549-A645-662B047AD424}"/>
    <dgm:cxn modelId="{414EDC6C-8A87-B249-8C8A-74397C50652D}" type="presOf" srcId="{D54D3759-C8C9-6640-AC1B-92493E6AECBF}" destId="{6EEF86A1-7D2E-0045-9158-30658896A708}" srcOrd="0" destOrd="0" presId="urn:microsoft.com/office/officeart/2005/8/layout/orgChart1"/>
    <dgm:cxn modelId="{C26871D1-FFD8-714D-BB99-D05406566EF0}" type="presOf" srcId="{A33D3811-3E25-7142-95EB-1F5F4712A317}" destId="{6C0EA279-0297-AA47-8A8A-50088A1E4652}" srcOrd="1" destOrd="0" presId="urn:microsoft.com/office/officeart/2005/8/layout/orgChart1"/>
    <dgm:cxn modelId="{65C7D755-D5FB-2148-BA49-43FB20C975A1}" srcId="{94C36FEF-A7DD-9B4A-AF5E-7EE84DB8B53D}" destId="{83C007FD-56FE-784F-B8BF-BE8C7C52DD9D}" srcOrd="2" destOrd="0" parTransId="{49CE49C0-E452-CF46-A7CE-2B486FDF93E2}" sibTransId="{E142B5CE-CD0D-C446-88E3-E4908D287FAB}"/>
    <dgm:cxn modelId="{CE541C14-770B-8748-9A4D-12B928983ADC}" type="presOf" srcId="{0A450545-289C-2948-A9DC-2D7268A039FE}" destId="{841A8390-F44B-2643-B1A1-510547E8B94A}" srcOrd="0" destOrd="0" presId="urn:microsoft.com/office/officeart/2005/8/layout/orgChart1"/>
    <dgm:cxn modelId="{DAB5E672-7B6B-A243-95BD-672891E6AD44}" type="presOf" srcId="{D46BA1E7-7498-9647-BF96-CCABEAB005A0}" destId="{74D4EA60-6744-CF4E-9E79-19773F829F40}" srcOrd="0" destOrd="0" presId="urn:microsoft.com/office/officeart/2005/8/layout/orgChart1"/>
    <dgm:cxn modelId="{E2194148-5553-5B44-84E5-59CD0CC6B9B8}" type="presOf" srcId="{14137FB2-3030-AD47-88DC-EFDED6E705C8}" destId="{F4221BED-2033-3B4B-8F68-18F451A86234}" srcOrd="0" destOrd="0" presId="urn:microsoft.com/office/officeart/2005/8/layout/orgChart1"/>
    <dgm:cxn modelId="{7FDA2AF1-DB89-4946-871B-76D4C3347A6C}" srcId="{94C36FEF-A7DD-9B4A-AF5E-7EE84DB8B53D}" destId="{14137FB2-3030-AD47-88DC-EFDED6E705C8}" srcOrd="1" destOrd="0" parTransId="{325D8F3E-AE6B-7D4E-A782-8192B543D935}" sibTransId="{7CAF1147-C775-994B-BB28-8A78ACF1D314}"/>
    <dgm:cxn modelId="{550D1E13-C0C0-C348-88F4-E4A069E21D04}" type="presOf" srcId="{94C36FEF-A7DD-9B4A-AF5E-7EE84DB8B53D}" destId="{7DF99934-05AD-2D4D-BC2F-90119CC50392}" srcOrd="1" destOrd="0" presId="urn:microsoft.com/office/officeart/2005/8/layout/orgChart1"/>
    <dgm:cxn modelId="{FE89CC45-8BB6-EE4F-8BEB-5A5D20F123A9}" type="presOf" srcId="{B7D4D42C-5147-C34A-B7BA-66F3A519D81E}" destId="{630A6818-2747-A042-814E-75CDEF56ABC9}" srcOrd="1" destOrd="0" presId="urn:microsoft.com/office/officeart/2005/8/layout/orgChart1"/>
    <dgm:cxn modelId="{56D7054C-83AB-4946-8686-7197546BEE3B}" srcId="{D54D3759-C8C9-6640-AC1B-92493E6AECBF}" destId="{8CD2F481-1FAB-7D47-BADC-5C41F110522E}" srcOrd="3" destOrd="0" parTransId="{7AA5780B-9D29-E241-9125-4E8BCBD7CDBD}" sibTransId="{74CB225C-330A-8944-AB15-3CAD05D0D751}"/>
    <dgm:cxn modelId="{46527982-3FB0-9643-8E1E-863BB2B4BC2A}" srcId="{FE8B15EE-CAF6-254A-89A6-F3F9DB913746}" destId="{B7D4D42C-5147-C34A-B7BA-66F3A519D81E}" srcOrd="0" destOrd="0" parTransId="{4ECB3E3E-F00E-8642-AACC-3FB21CEEC291}" sibTransId="{86B4B434-341D-D545-B857-1F1CA857A060}"/>
    <dgm:cxn modelId="{3762ADCE-D694-4C4F-B4B2-05F6D2AA487E}" type="presOf" srcId="{D29DD165-3EA4-FF41-A1EE-61F89EE24776}" destId="{AC7BDC16-424F-174E-9FBA-8B75A7CC742E}" srcOrd="0" destOrd="0" presId="urn:microsoft.com/office/officeart/2005/8/layout/orgChart1"/>
    <dgm:cxn modelId="{F9105AD0-4318-3949-979E-513564A65EF1}" type="presOf" srcId="{0A450545-289C-2948-A9DC-2D7268A039FE}" destId="{8BB5840A-C054-6E4D-9384-1093021393A7}" srcOrd="1" destOrd="0" presId="urn:microsoft.com/office/officeart/2005/8/layout/orgChart1"/>
    <dgm:cxn modelId="{8A88B164-C8DC-A44F-B1E9-1D818E554E23}" type="presOf" srcId="{D54D3759-C8C9-6640-AC1B-92493E6AECBF}" destId="{C3841E12-97D6-464D-A09B-510B983C49B4}" srcOrd="1" destOrd="0" presId="urn:microsoft.com/office/officeart/2005/8/layout/orgChart1"/>
    <dgm:cxn modelId="{CD49D2D1-C812-F04E-9360-1A967D7C5786}" type="presOf" srcId="{83C007FD-56FE-784F-B8BF-BE8C7C52DD9D}" destId="{56F1441E-65DB-B649-9964-79AF7C4624AA}" srcOrd="1" destOrd="0" presId="urn:microsoft.com/office/officeart/2005/8/layout/orgChart1"/>
    <dgm:cxn modelId="{9C1DB496-47AF-A64F-BB7A-AC4DA6AE0EB6}" srcId="{25775467-AB7A-1645-A8CE-13E4E20FD510}" destId="{8B853576-D48D-8E4F-A279-8DD496D57BD1}" srcOrd="0" destOrd="0" parTransId="{A5C0A5BF-8C1B-704E-B08F-7BDBA0237AD5}" sibTransId="{1AE56620-021A-6948-B256-BBEF7DD30AA2}"/>
    <dgm:cxn modelId="{C1F2D8FF-8533-2A48-8394-BB8B21331D8B}" type="presOf" srcId="{C4529626-723D-C74D-BE2D-22B12A347D77}" destId="{16FCF172-2F89-A64A-AC11-F5801F4C62CC}" srcOrd="0" destOrd="0" presId="urn:microsoft.com/office/officeart/2005/8/layout/orgChart1"/>
    <dgm:cxn modelId="{86142776-EEEF-464B-A651-6B735ED87895}" type="presOf" srcId="{25775467-AB7A-1645-A8CE-13E4E20FD510}" destId="{B7940A52-2025-1447-8669-3FEB8A22A1E9}" srcOrd="1" destOrd="0" presId="urn:microsoft.com/office/officeart/2005/8/layout/orgChart1"/>
    <dgm:cxn modelId="{7DFE62B2-4FA4-CA42-BBB4-5050B7E29941}" type="presOf" srcId="{C4529626-723D-C74D-BE2D-22B12A347D77}" destId="{B36A41E5-2FC5-9543-B24B-B11B0D75E8DD}" srcOrd="1" destOrd="0" presId="urn:microsoft.com/office/officeart/2005/8/layout/orgChart1"/>
    <dgm:cxn modelId="{D4556243-1819-7A43-A1C0-6BCCEC6CB318}" type="presOf" srcId="{83C007FD-56FE-784F-B8BF-BE8C7C52DD9D}" destId="{AD08AA7C-6B9D-EF45-A379-7C4D0F437EF4}" srcOrd="0" destOrd="0" presId="urn:microsoft.com/office/officeart/2005/8/layout/orgChart1"/>
    <dgm:cxn modelId="{257E0B75-9449-B54E-922A-0A029BA97071}" type="presOf" srcId="{8B853576-D48D-8E4F-A279-8DD496D57BD1}" destId="{89F64B16-02B2-1540-AF3B-14E09F0BFB65}" srcOrd="1" destOrd="0" presId="urn:microsoft.com/office/officeart/2005/8/layout/orgChart1"/>
    <dgm:cxn modelId="{87188F9E-07F2-0742-BE6B-88BCE9063A70}" type="presOf" srcId="{8CD2F481-1FAB-7D47-BADC-5C41F110522E}" destId="{17EAD7B2-09B0-6D44-A98C-09CDF385C514}" srcOrd="0" destOrd="0" presId="urn:microsoft.com/office/officeart/2005/8/layout/orgChart1"/>
    <dgm:cxn modelId="{6B67B097-27A6-4645-8C9E-D94AB2289DE6}" type="presOf" srcId="{8B853576-D48D-8E4F-A279-8DD496D57BD1}" destId="{1C1F6E1C-F984-D249-BCF4-8D3558171E4A}" srcOrd="0" destOrd="0" presId="urn:microsoft.com/office/officeart/2005/8/layout/orgChart1"/>
    <dgm:cxn modelId="{A6DA8112-3FC6-FD4B-8B76-07CE1916B59C}" type="presOf" srcId="{A5C0A5BF-8C1B-704E-B08F-7BDBA0237AD5}" destId="{B2B450E5-C406-A44E-921F-F14BB91E3145}" srcOrd="0" destOrd="0" presId="urn:microsoft.com/office/officeart/2005/8/layout/orgChart1"/>
    <dgm:cxn modelId="{688E29F0-8EEB-A14C-8E71-201FC1710509}" srcId="{D54D3759-C8C9-6640-AC1B-92493E6AECBF}" destId="{10AD8B1C-FD26-7741-836F-75AD6012CDF0}" srcOrd="0" destOrd="0" parTransId="{346EB09E-D784-1344-BF70-75B0FBFD4EBB}" sibTransId="{ECB1356D-D2E0-874E-9080-DEFF6B712091}"/>
    <dgm:cxn modelId="{89437581-F1B7-F14A-92A5-BC661C52C828}" srcId="{D54D3759-C8C9-6640-AC1B-92493E6AECBF}" destId="{C4529626-723D-C74D-BE2D-22B12A347D77}" srcOrd="2" destOrd="0" parTransId="{3D6892B6-2C6D-E548-97BE-CF0820B3ED4F}" sibTransId="{FCC90B64-EB76-F543-A358-35298F0E2234}"/>
    <dgm:cxn modelId="{82050B15-C5ED-3E40-83B9-184638AA92F3}" type="presOf" srcId="{325D8F3E-AE6B-7D4E-A782-8192B543D935}" destId="{0BBAA9AE-415B-2E4E-9F4B-D8E1911A19C8}" srcOrd="0" destOrd="0" presId="urn:microsoft.com/office/officeart/2005/8/layout/orgChart1"/>
    <dgm:cxn modelId="{509C7596-E620-AC4A-86F2-B0CE3BC39A49}" srcId="{A8D3F21E-B305-8546-9DB2-42785A9B29FE}" destId="{25775467-AB7A-1645-A8CE-13E4E20FD510}" srcOrd="0" destOrd="0" parTransId="{6A612A21-8517-834B-B286-6330EA5FA614}" sibTransId="{26DCB90D-4B69-0C48-895B-4D2E272A3ACF}"/>
    <dgm:cxn modelId="{E357C0C8-3ECD-B946-BCBB-6DAC45D25F74}" type="presOf" srcId="{3D6892B6-2C6D-E548-97BE-CF0820B3ED4F}" destId="{91394697-F07B-E744-8096-659D3DA0E3C4}" srcOrd="0" destOrd="0" presId="urn:microsoft.com/office/officeart/2005/8/layout/orgChart1"/>
    <dgm:cxn modelId="{1414B282-4DD5-7448-A392-53750D0C60A0}" type="presOf" srcId="{94C36FEF-A7DD-9B4A-AF5E-7EE84DB8B53D}" destId="{4CA2FDA4-633B-1C41-BBDE-46E8810052F7}" srcOrd="0" destOrd="0" presId="urn:microsoft.com/office/officeart/2005/8/layout/orgChart1"/>
    <dgm:cxn modelId="{0BAECD56-FC9E-A447-81AC-E2E241B2CAA2}" type="presOf" srcId="{8CD2F481-1FAB-7D47-BADC-5C41F110522E}" destId="{0F4C9D74-BFAA-224F-95BA-D413D02A4A85}" srcOrd="1" destOrd="0" presId="urn:microsoft.com/office/officeart/2005/8/layout/orgChart1"/>
    <dgm:cxn modelId="{2BE02B0B-3996-3D40-AFA9-09EB06480C19}" type="presOf" srcId="{B7D4D42C-5147-C34A-B7BA-66F3A519D81E}" destId="{476973D6-D011-7F43-ABDF-C8C2B74952CD}" srcOrd="0" destOrd="0" presId="urn:microsoft.com/office/officeart/2005/8/layout/orgChart1"/>
    <dgm:cxn modelId="{F0D29693-7033-1044-B6EE-53542B07BD40}" type="presOf" srcId="{2283CAEB-63F9-E246-B9BB-EF9D7D9705FA}" destId="{9BAED640-F6A7-D44B-ACF9-D70CB7EDAC90}" srcOrd="0" destOrd="0" presId="urn:microsoft.com/office/officeart/2005/8/layout/orgChart1"/>
    <dgm:cxn modelId="{CA198803-038E-AC4B-912E-35662C892939}" srcId="{25775467-AB7A-1645-A8CE-13E4E20FD510}" destId="{FE8B15EE-CAF6-254A-89A6-F3F9DB913746}" srcOrd="1" destOrd="0" parTransId="{D46BA1E7-7498-9647-BF96-CCABEAB005A0}" sibTransId="{AFDEAC98-5F32-7847-8D0E-5B109A24F17B}"/>
    <dgm:cxn modelId="{DE628A83-C099-854E-A3EF-E63599CFEBB5}" type="presOf" srcId="{FE8B15EE-CAF6-254A-89A6-F3F9DB913746}" destId="{2D81923F-C5C6-7F4B-AC19-59F7CB07B236}" srcOrd="0" destOrd="0" presId="urn:microsoft.com/office/officeart/2005/8/layout/orgChart1"/>
    <dgm:cxn modelId="{A56D1117-1CA5-714D-92BA-CA847AF8A2AF}" type="presOf" srcId="{7AA5780B-9D29-E241-9125-4E8BCBD7CDBD}" destId="{7A89FB19-25BB-1942-A884-91EB89E8B058}" srcOrd="0" destOrd="0" presId="urn:microsoft.com/office/officeart/2005/8/layout/orgChart1"/>
    <dgm:cxn modelId="{1F4DEFEE-C4B4-3941-A756-5325CE31A574}" type="presOf" srcId="{49CE49C0-E452-CF46-A7CE-2B486FDF93E2}" destId="{D7446F0D-D1D4-3A49-9FBF-25CBC42FFEE1}" srcOrd="0" destOrd="0" presId="urn:microsoft.com/office/officeart/2005/8/layout/orgChart1"/>
    <dgm:cxn modelId="{3999D54B-301F-3C41-A04C-3909AE84F7C0}" type="presOf" srcId="{25775467-AB7A-1645-A8CE-13E4E20FD510}" destId="{7C91FFCD-BFC8-DA4A-8BAC-2607213B052E}" srcOrd="0" destOrd="0" presId="urn:microsoft.com/office/officeart/2005/8/layout/orgChart1"/>
    <dgm:cxn modelId="{227BCC18-9988-EE46-9E97-8BE6C7267B94}" type="presOf" srcId="{08CC4A7D-BF77-144F-829F-3BD1C4BD6E18}" destId="{6EB5E0A6-CA65-0141-AF22-D10AD8608C9E}" srcOrd="0" destOrd="0" presId="urn:microsoft.com/office/officeart/2005/8/layout/orgChart1"/>
    <dgm:cxn modelId="{78DEDD40-0F17-DD43-8718-91DB1C74692B}" type="presOf" srcId="{798F5DEE-505D-124E-A526-96B24ACC55EF}" destId="{EA07FBD3-B7F9-A94E-B0DE-24C696432BE1}" srcOrd="0" destOrd="0" presId="urn:microsoft.com/office/officeart/2005/8/layout/orgChart1"/>
    <dgm:cxn modelId="{151BCEAC-F36D-7A49-A124-EA5CDBB9171A}" type="presOf" srcId="{4ECB3E3E-F00E-8642-AACC-3FB21CEEC291}" destId="{54953A86-1361-F244-92F5-2EFFCC8AA8E0}" srcOrd="0" destOrd="0" presId="urn:microsoft.com/office/officeart/2005/8/layout/orgChart1"/>
    <dgm:cxn modelId="{0E68C18C-6454-CA41-88C8-189121C01984}" srcId="{94C36FEF-A7DD-9B4A-AF5E-7EE84DB8B53D}" destId="{0A450545-289C-2948-A9DC-2D7268A039FE}" srcOrd="0" destOrd="0" parTransId="{2283CAEB-63F9-E246-B9BB-EF9D7D9705FA}" sibTransId="{3C504445-91AB-E847-BB15-A68A46B4E37C}"/>
    <dgm:cxn modelId="{89B3DCA8-FB2F-8B44-8240-E76FE6808A44}" type="presOf" srcId="{346EB09E-D784-1344-BF70-75B0FBFD4EBB}" destId="{E5DF1322-944E-E34B-BDF4-6EBF49F5AA39}" srcOrd="0" destOrd="0" presId="urn:microsoft.com/office/officeart/2005/8/layout/orgChart1"/>
    <dgm:cxn modelId="{04DE0773-EF7E-3640-9089-0ACF1A79FCD8}" type="presParOf" srcId="{8000EC6E-ABCA-B647-8D4A-960357425EAA}" destId="{56D247BF-739C-3348-AFC9-BFC3A3244221}" srcOrd="0" destOrd="0" presId="urn:microsoft.com/office/officeart/2005/8/layout/orgChart1"/>
    <dgm:cxn modelId="{036056E0-3B4D-2945-A359-B549E860CB8E}" type="presParOf" srcId="{56D247BF-739C-3348-AFC9-BFC3A3244221}" destId="{E020BD28-10AC-2B42-8886-63F124DFD3FD}" srcOrd="0" destOrd="0" presId="urn:microsoft.com/office/officeart/2005/8/layout/orgChart1"/>
    <dgm:cxn modelId="{80A9A358-086D-A54D-AAFF-B86F8E4F3F78}" type="presParOf" srcId="{E020BD28-10AC-2B42-8886-63F124DFD3FD}" destId="{7C91FFCD-BFC8-DA4A-8BAC-2607213B052E}" srcOrd="0" destOrd="0" presId="urn:microsoft.com/office/officeart/2005/8/layout/orgChart1"/>
    <dgm:cxn modelId="{D1ADD25C-C6A6-7B4D-A87D-A5F261C5CF53}" type="presParOf" srcId="{E020BD28-10AC-2B42-8886-63F124DFD3FD}" destId="{B7940A52-2025-1447-8669-3FEB8A22A1E9}" srcOrd="1" destOrd="0" presId="urn:microsoft.com/office/officeart/2005/8/layout/orgChart1"/>
    <dgm:cxn modelId="{B7D3D247-9931-3D41-A481-73A882654CC8}" type="presParOf" srcId="{56D247BF-739C-3348-AFC9-BFC3A3244221}" destId="{CFCA875C-6E9D-044F-A4B8-26FD23521049}" srcOrd="1" destOrd="0" presId="urn:microsoft.com/office/officeart/2005/8/layout/orgChart1"/>
    <dgm:cxn modelId="{1E6C8B54-82C9-C044-8BFA-73F299A53709}" type="presParOf" srcId="{CFCA875C-6E9D-044F-A4B8-26FD23521049}" destId="{B2B450E5-C406-A44E-921F-F14BB91E3145}" srcOrd="0" destOrd="0" presId="urn:microsoft.com/office/officeart/2005/8/layout/orgChart1"/>
    <dgm:cxn modelId="{8C7B8F96-CBEF-094A-9801-B784C9C3CFFA}" type="presParOf" srcId="{CFCA875C-6E9D-044F-A4B8-26FD23521049}" destId="{4692A1D7-F4D0-004A-AE82-40E5E4FEBD52}" srcOrd="1" destOrd="0" presId="urn:microsoft.com/office/officeart/2005/8/layout/orgChart1"/>
    <dgm:cxn modelId="{BDF0C51B-0764-A646-8197-112E1623EEC4}" type="presParOf" srcId="{4692A1D7-F4D0-004A-AE82-40E5E4FEBD52}" destId="{782E5863-F6AA-7A41-B612-9F88577ED5C1}" srcOrd="0" destOrd="0" presId="urn:microsoft.com/office/officeart/2005/8/layout/orgChart1"/>
    <dgm:cxn modelId="{27096413-04AE-974C-9849-AB3679C66C27}" type="presParOf" srcId="{782E5863-F6AA-7A41-B612-9F88577ED5C1}" destId="{1C1F6E1C-F984-D249-BCF4-8D3558171E4A}" srcOrd="0" destOrd="0" presId="urn:microsoft.com/office/officeart/2005/8/layout/orgChart1"/>
    <dgm:cxn modelId="{05A5EF83-C819-6E45-BBE7-93AC7119972F}" type="presParOf" srcId="{782E5863-F6AA-7A41-B612-9F88577ED5C1}" destId="{89F64B16-02B2-1540-AF3B-14E09F0BFB65}" srcOrd="1" destOrd="0" presId="urn:microsoft.com/office/officeart/2005/8/layout/orgChart1"/>
    <dgm:cxn modelId="{9AA3E05C-7949-824D-AA61-EB85116B385E}" type="presParOf" srcId="{4692A1D7-F4D0-004A-AE82-40E5E4FEBD52}" destId="{AE8A3E87-956E-9947-8124-9EB36B38DB03}" srcOrd="1" destOrd="0" presId="urn:microsoft.com/office/officeart/2005/8/layout/orgChart1"/>
    <dgm:cxn modelId="{9B4B6969-CDEC-2F44-A02F-BD3C90A82132}" type="presParOf" srcId="{4692A1D7-F4D0-004A-AE82-40E5E4FEBD52}" destId="{A0CC9338-6624-9A4A-8F1E-AF205B47B5AC}" srcOrd="2" destOrd="0" presId="urn:microsoft.com/office/officeart/2005/8/layout/orgChart1"/>
    <dgm:cxn modelId="{67EBD055-2BB8-3D4E-86AD-E66EA4CD30FA}" type="presParOf" srcId="{CFCA875C-6E9D-044F-A4B8-26FD23521049}" destId="{74D4EA60-6744-CF4E-9E79-19773F829F40}" srcOrd="2" destOrd="0" presId="urn:microsoft.com/office/officeart/2005/8/layout/orgChart1"/>
    <dgm:cxn modelId="{FD9D1365-C33A-7446-AD0F-F4D09B456472}" type="presParOf" srcId="{CFCA875C-6E9D-044F-A4B8-26FD23521049}" destId="{DDDB49C4-E1B6-A04E-94DB-01059EAC715F}" srcOrd="3" destOrd="0" presId="urn:microsoft.com/office/officeart/2005/8/layout/orgChart1"/>
    <dgm:cxn modelId="{9707EC06-5511-254F-A629-E3B86BC0F69A}" type="presParOf" srcId="{DDDB49C4-E1B6-A04E-94DB-01059EAC715F}" destId="{B7E6847C-7FCE-924B-8405-8360FAE7D2FB}" srcOrd="0" destOrd="0" presId="urn:microsoft.com/office/officeart/2005/8/layout/orgChart1"/>
    <dgm:cxn modelId="{D416BF50-7046-284D-B875-B308FAEDC5EF}" type="presParOf" srcId="{B7E6847C-7FCE-924B-8405-8360FAE7D2FB}" destId="{2D81923F-C5C6-7F4B-AC19-59F7CB07B236}" srcOrd="0" destOrd="0" presId="urn:microsoft.com/office/officeart/2005/8/layout/orgChart1"/>
    <dgm:cxn modelId="{43A17D23-BCAE-9D40-B91A-61B1798DCB2C}" type="presParOf" srcId="{B7E6847C-7FCE-924B-8405-8360FAE7D2FB}" destId="{88666529-2D63-8E41-9AE1-3B642EB20B85}" srcOrd="1" destOrd="0" presId="urn:microsoft.com/office/officeart/2005/8/layout/orgChart1"/>
    <dgm:cxn modelId="{7347D67F-0272-8547-A359-FB9D33A1157E}" type="presParOf" srcId="{DDDB49C4-E1B6-A04E-94DB-01059EAC715F}" destId="{048A746F-058E-6D49-9B85-BD9049E0D7C3}" srcOrd="1" destOrd="0" presId="urn:microsoft.com/office/officeart/2005/8/layout/orgChart1"/>
    <dgm:cxn modelId="{7900E9CE-495C-904A-BAB2-70BC409AC053}" type="presParOf" srcId="{048A746F-058E-6D49-9B85-BD9049E0D7C3}" destId="{54953A86-1361-F244-92F5-2EFFCC8AA8E0}" srcOrd="0" destOrd="0" presId="urn:microsoft.com/office/officeart/2005/8/layout/orgChart1"/>
    <dgm:cxn modelId="{25F54B94-AFE6-2F47-B544-E51A7EE55ADE}" type="presParOf" srcId="{048A746F-058E-6D49-9B85-BD9049E0D7C3}" destId="{27D3A54E-5BF3-BD44-BB0D-C2698C843159}" srcOrd="1" destOrd="0" presId="urn:microsoft.com/office/officeart/2005/8/layout/orgChart1"/>
    <dgm:cxn modelId="{53AA9BE4-B5FE-7F46-B62E-5C49ADE6CEF8}" type="presParOf" srcId="{27D3A54E-5BF3-BD44-BB0D-C2698C843159}" destId="{604A6DB4-87CE-8D4E-967F-410AB7ADC761}" srcOrd="0" destOrd="0" presId="urn:microsoft.com/office/officeart/2005/8/layout/orgChart1"/>
    <dgm:cxn modelId="{13044698-9157-AF4A-ACE1-9383E0C3F64D}" type="presParOf" srcId="{604A6DB4-87CE-8D4E-967F-410AB7ADC761}" destId="{476973D6-D011-7F43-ABDF-C8C2B74952CD}" srcOrd="0" destOrd="0" presId="urn:microsoft.com/office/officeart/2005/8/layout/orgChart1"/>
    <dgm:cxn modelId="{FEA3D05E-253E-CC40-99C5-5995DDE57DF0}" type="presParOf" srcId="{604A6DB4-87CE-8D4E-967F-410AB7ADC761}" destId="{630A6818-2747-A042-814E-75CDEF56ABC9}" srcOrd="1" destOrd="0" presId="urn:microsoft.com/office/officeart/2005/8/layout/orgChart1"/>
    <dgm:cxn modelId="{A81E2ED6-8BA4-9A4A-A598-84CDE09D0B68}" type="presParOf" srcId="{27D3A54E-5BF3-BD44-BB0D-C2698C843159}" destId="{0C28F51C-EC0C-D148-B3E7-AC9A05388FFC}" srcOrd="1" destOrd="0" presId="urn:microsoft.com/office/officeart/2005/8/layout/orgChart1"/>
    <dgm:cxn modelId="{241C4AF1-E383-2047-A59E-9CB4426235A1}" type="presParOf" srcId="{27D3A54E-5BF3-BD44-BB0D-C2698C843159}" destId="{98D2FC3A-4265-3B4A-817B-AC21E32D8FFA}" srcOrd="2" destOrd="0" presId="urn:microsoft.com/office/officeart/2005/8/layout/orgChart1"/>
    <dgm:cxn modelId="{909D3F37-1CB8-F54B-8986-00E4D5903278}" type="presParOf" srcId="{048A746F-058E-6D49-9B85-BD9049E0D7C3}" destId="{AC7BDC16-424F-174E-9FBA-8B75A7CC742E}" srcOrd="2" destOrd="0" presId="urn:microsoft.com/office/officeart/2005/8/layout/orgChart1"/>
    <dgm:cxn modelId="{F554DF53-CABC-EE48-B818-14F6E44C4C4F}" type="presParOf" srcId="{048A746F-058E-6D49-9B85-BD9049E0D7C3}" destId="{D6B7372E-83AB-454B-A024-3D554B4CAD31}" srcOrd="3" destOrd="0" presId="urn:microsoft.com/office/officeart/2005/8/layout/orgChart1"/>
    <dgm:cxn modelId="{87885C6F-22CB-784D-95BB-ECC9B339F524}" type="presParOf" srcId="{D6B7372E-83AB-454B-A024-3D554B4CAD31}" destId="{5DEDA0D2-C6E3-364A-9761-49881EDD10E7}" srcOrd="0" destOrd="0" presId="urn:microsoft.com/office/officeart/2005/8/layout/orgChart1"/>
    <dgm:cxn modelId="{EEB62A1D-C941-4C47-A38B-0C31620DCDB1}" type="presParOf" srcId="{5DEDA0D2-C6E3-364A-9761-49881EDD10E7}" destId="{4CA2FDA4-633B-1C41-BBDE-46E8810052F7}" srcOrd="0" destOrd="0" presId="urn:microsoft.com/office/officeart/2005/8/layout/orgChart1"/>
    <dgm:cxn modelId="{A55CA5F4-5C84-1A46-874E-D197DFDF8CB7}" type="presParOf" srcId="{5DEDA0D2-C6E3-364A-9761-49881EDD10E7}" destId="{7DF99934-05AD-2D4D-BC2F-90119CC50392}" srcOrd="1" destOrd="0" presId="urn:microsoft.com/office/officeart/2005/8/layout/orgChart1"/>
    <dgm:cxn modelId="{6A3A1AE5-366B-594D-AEF6-730D540492F8}" type="presParOf" srcId="{D6B7372E-83AB-454B-A024-3D554B4CAD31}" destId="{2AC3F541-6C11-7246-8CE7-A9EC2BB8D688}" srcOrd="1" destOrd="0" presId="urn:microsoft.com/office/officeart/2005/8/layout/orgChart1"/>
    <dgm:cxn modelId="{215D75B3-F2FE-4141-A52D-1DDB408C5ADF}" type="presParOf" srcId="{2AC3F541-6C11-7246-8CE7-A9EC2BB8D688}" destId="{9BAED640-F6A7-D44B-ACF9-D70CB7EDAC90}" srcOrd="0" destOrd="0" presId="urn:microsoft.com/office/officeart/2005/8/layout/orgChart1"/>
    <dgm:cxn modelId="{B79C156A-2F9A-614A-A11A-8A6B475B08B0}" type="presParOf" srcId="{2AC3F541-6C11-7246-8CE7-A9EC2BB8D688}" destId="{F0C5CFC0-3B56-594F-86C3-179CDFB4E79B}" srcOrd="1" destOrd="0" presId="urn:microsoft.com/office/officeart/2005/8/layout/orgChart1"/>
    <dgm:cxn modelId="{452AA769-97F1-6747-9F73-4BAEF19650DE}" type="presParOf" srcId="{F0C5CFC0-3B56-594F-86C3-179CDFB4E79B}" destId="{4A72BBDD-030C-0F4A-809D-8CD84626DA63}" srcOrd="0" destOrd="0" presId="urn:microsoft.com/office/officeart/2005/8/layout/orgChart1"/>
    <dgm:cxn modelId="{1A2B85D3-C1F5-4741-A619-1094B079AF29}" type="presParOf" srcId="{4A72BBDD-030C-0F4A-809D-8CD84626DA63}" destId="{841A8390-F44B-2643-B1A1-510547E8B94A}" srcOrd="0" destOrd="0" presId="urn:microsoft.com/office/officeart/2005/8/layout/orgChart1"/>
    <dgm:cxn modelId="{D6424B8F-CBDB-3348-9E42-413AC93FA2C5}" type="presParOf" srcId="{4A72BBDD-030C-0F4A-809D-8CD84626DA63}" destId="{8BB5840A-C054-6E4D-9384-1093021393A7}" srcOrd="1" destOrd="0" presId="urn:microsoft.com/office/officeart/2005/8/layout/orgChart1"/>
    <dgm:cxn modelId="{FDB01A9A-1EEB-8D44-9671-ED265D071B87}" type="presParOf" srcId="{F0C5CFC0-3B56-594F-86C3-179CDFB4E79B}" destId="{A32E1BC5-8E4B-474F-883D-6AC0957D0932}" srcOrd="1" destOrd="0" presId="urn:microsoft.com/office/officeart/2005/8/layout/orgChart1"/>
    <dgm:cxn modelId="{73E0024D-E41E-004B-8E83-1794A2BEB8AC}" type="presParOf" srcId="{F0C5CFC0-3B56-594F-86C3-179CDFB4E79B}" destId="{EC3B4AD8-0232-494B-BE5D-C9389B92B808}" srcOrd="2" destOrd="0" presId="urn:microsoft.com/office/officeart/2005/8/layout/orgChart1"/>
    <dgm:cxn modelId="{970E625E-444E-9340-86CC-EA91EDCB2EE8}" type="presParOf" srcId="{2AC3F541-6C11-7246-8CE7-A9EC2BB8D688}" destId="{0BBAA9AE-415B-2E4E-9F4B-D8E1911A19C8}" srcOrd="2" destOrd="0" presId="urn:microsoft.com/office/officeart/2005/8/layout/orgChart1"/>
    <dgm:cxn modelId="{66C241D0-FAF3-9941-8C6C-690101E9FADB}" type="presParOf" srcId="{2AC3F541-6C11-7246-8CE7-A9EC2BB8D688}" destId="{2A4A98FC-547B-FA4A-BB9F-5FCBC49EA69D}" srcOrd="3" destOrd="0" presId="urn:microsoft.com/office/officeart/2005/8/layout/orgChart1"/>
    <dgm:cxn modelId="{51BA2026-1D5C-704D-9EB0-208F459A6D7F}" type="presParOf" srcId="{2A4A98FC-547B-FA4A-BB9F-5FCBC49EA69D}" destId="{156DAF69-FC64-9144-8695-0D836586005E}" srcOrd="0" destOrd="0" presId="urn:microsoft.com/office/officeart/2005/8/layout/orgChart1"/>
    <dgm:cxn modelId="{ADFB64FA-A163-2842-9E8B-522BAD4A5571}" type="presParOf" srcId="{156DAF69-FC64-9144-8695-0D836586005E}" destId="{F4221BED-2033-3B4B-8F68-18F451A86234}" srcOrd="0" destOrd="0" presId="urn:microsoft.com/office/officeart/2005/8/layout/orgChart1"/>
    <dgm:cxn modelId="{54C82272-5636-A446-A052-55D55F029C27}" type="presParOf" srcId="{156DAF69-FC64-9144-8695-0D836586005E}" destId="{CEA337A4-F63B-8443-B267-C09FBEA61E51}" srcOrd="1" destOrd="0" presId="urn:microsoft.com/office/officeart/2005/8/layout/orgChart1"/>
    <dgm:cxn modelId="{571D53D3-3998-B84F-923D-C825FFDE89CC}" type="presParOf" srcId="{2A4A98FC-547B-FA4A-BB9F-5FCBC49EA69D}" destId="{46CC8A80-632F-0543-8C86-02DF4F1782DB}" srcOrd="1" destOrd="0" presId="urn:microsoft.com/office/officeart/2005/8/layout/orgChart1"/>
    <dgm:cxn modelId="{A54326A9-A900-CF46-88F5-2F9C530C01C5}" type="presParOf" srcId="{2A4A98FC-547B-FA4A-BB9F-5FCBC49EA69D}" destId="{46C416CE-D3FC-794F-A4BE-14CED65ECE7F}" srcOrd="2" destOrd="0" presId="urn:microsoft.com/office/officeart/2005/8/layout/orgChart1"/>
    <dgm:cxn modelId="{DEF705EB-B9B3-4B42-8DF5-7AFCAF007A1C}" type="presParOf" srcId="{2AC3F541-6C11-7246-8CE7-A9EC2BB8D688}" destId="{D7446F0D-D1D4-3A49-9FBF-25CBC42FFEE1}" srcOrd="4" destOrd="0" presId="urn:microsoft.com/office/officeart/2005/8/layout/orgChart1"/>
    <dgm:cxn modelId="{86325676-371F-7D4A-8A9D-01CC5AD9480E}" type="presParOf" srcId="{2AC3F541-6C11-7246-8CE7-A9EC2BB8D688}" destId="{C6D19091-CECE-8742-B640-1F5FFAE57408}" srcOrd="5" destOrd="0" presId="urn:microsoft.com/office/officeart/2005/8/layout/orgChart1"/>
    <dgm:cxn modelId="{6CA474EB-6433-7842-902F-85C82D2CFF1F}" type="presParOf" srcId="{C6D19091-CECE-8742-B640-1F5FFAE57408}" destId="{E73CE67B-BD6F-4F47-AA1D-6C82CD80D350}" srcOrd="0" destOrd="0" presId="urn:microsoft.com/office/officeart/2005/8/layout/orgChart1"/>
    <dgm:cxn modelId="{4C446174-B9C7-A144-BDF8-53B6D2AE1C79}" type="presParOf" srcId="{E73CE67B-BD6F-4F47-AA1D-6C82CD80D350}" destId="{AD08AA7C-6B9D-EF45-A379-7C4D0F437EF4}" srcOrd="0" destOrd="0" presId="urn:microsoft.com/office/officeart/2005/8/layout/orgChart1"/>
    <dgm:cxn modelId="{4F2B4BDA-4ABF-0640-BC99-3ED6B407606B}" type="presParOf" srcId="{E73CE67B-BD6F-4F47-AA1D-6C82CD80D350}" destId="{56F1441E-65DB-B649-9964-79AF7C4624AA}" srcOrd="1" destOrd="0" presId="urn:microsoft.com/office/officeart/2005/8/layout/orgChart1"/>
    <dgm:cxn modelId="{9488C8B2-A304-974B-A114-117AA52738F9}" type="presParOf" srcId="{C6D19091-CECE-8742-B640-1F5FFAE57408}" destId="{154AF582-5E53-6348-94AF-616EA65C7C95}" srcOrd="1" destOrd="0" presId="urn:microsoft.com/office/officeart/2005/8/layout/orgChart1"/>
    <dgm:cxn modelId="{776367F3-5A3A-3F43-B7C0-457561E5E3DF}" type="presParOf" srcId="{C6D19091-CECE-8742-B640-1F5FFAE57408}" destId="{E58D4371-8E66-D047-AA8B-D1A311422003}" srcOrd="2" destOrd="0" presId="urn:microsoft.com/office/officeart/2005/8/layout/orgChart1"/>
    <dgm:cxn modelId="{7C57D1CA-8C40-024B-9264-C264847C651A}" type="presParOf" srcId="{D6B7372E-83AB-454B-A024-3D554B4CAD31}" destId="{7FD1CCB5-6079-2542-BBCC-A3549E621738}" srcOrd="2" destOrd="0" presId="urn:microsoft.com/office/officeart/2005/8/layout/orgChart1"/>
    <dgm:cxn modelId="{AEC0831D-2702-1644-B3D7-306EB968CE56}" type="presParOf" srcId="{048A746F-058E-6D49-9B85-BD9049E0D7C3}" destId="{6EB5E0A6-CA65-0141-AF22-D10AD8608C9E}" srcOrd="4" destOrd="0" presId="urn:microsoft.com/office/officeart/2005/8/layout/orgChart1"/>
    <dgm:cxn modelId="{1E7C6697-E56D-CC48-AFF4-D152CCD278B8}" type="presParOf" srcId="{048A746F-058E-6D49-9B85-BD9049E0D7C3}" destId="{44CF53CC-9EF8-2C44-BA10-EFE691E48862}" srcOrd="5" destOrd="0" presId="urn:microsoft.com/office/officeart/2005/8/layout/orgChart1"/>
    <dgm:cxn modelId="{C509B8DC-5424-4441-9FF8-D5EEAF45C3FC}" type="presParOf" srcId="{44CF53CC-9EF8-2C44-BA10-EFE691E48862}" destId="{71DEE1D6-FFEB-6E41-A0B9-24E6E995B055}" srcOrd="0" destOrd="0" presId="urn:microsoft.com/office/officeart/2005/8/layout/orgChart1"/>
    <dgm:cxn modelId="{ABCB043F-7708-E042-8EEF-FA63ADCB68BC}" type="presParOf" srcId="{71DEE1D6-FFEB-6E41-A0B9-24E6E995B055}" destId="{6EEF86A1-7D2E-0045-9158-30658896A708}" srcOrd="0" destOrd="0" presId="urn:microsoft.com/office/officeart/2005/8/layout/orgChart1"/>
    <dgm:cxn modelId="{61BDBF25-2B39-5348-9D70-E1D78A5F29E3}" type="presParOf" srcId="{71DEE1D6-FFEB-6E41-A0B9-24E6E995B055}" destId="{C3841E12-97D6-464D-A09B-510B983C49B4}" srcOrd="1" destOrd="0" presId="urn:microsoft.com/office/officeart/2005/8/layout/orgChart1"/>
    <dgm:cxn modelId="{A719E388-0966-9C48-A595-33C0DDDC8F62}" type="presParOf" srcId="{44CF53CC-9EF8-2C44-BA10-EFE691E48862}" destId="{38D4C922-57D1-B546-BF22-A85CEAB9980C}" srcOrd="1" destOrd="0" presId="urn:microsoft.com/office/officeart/2005/8/layout/orgChart1"/>
    <dgm:cxn modelId="{6B057FDE-F432-E84E-B4D1-82ECF612DC03}" type="presParOf" srcId="{38D4C922-57D1-B546-BF22-A85CEAB9980C}" destId="{E5DF1322-944E-E34B-BDF4-6EBF49F5AA39}" srcOrd="0" destOrd="0" presId="urn:microsoft.com/office/officeart/2005/8/layout/orgChart1"/>
    <dgm:cxn modelId="{8FC62F5D-CBB3-7C4F-B8F3-0EFEA3F0B98E}" type="presParOf" srcId="{38D4C922-57D1-B546-BF22-A85CEAB9980C}" destId="{DD9D3AB7-8F0E-0B4C-A257-0A60DF418B3C}" srcOrd="1" destOrd="0" presId="urn:microsoft.com/office/officeart/2005/8/layout/orgChart1"/>
    <dgm:cxn modelId="{2F252486-D9EF-3744-AA6E-AB109B0F8E17}" type="presParOf" srcId="{DD9D3AB7-8F0E-0B4C-A257-0A60DF418B3C}" destId="{A01EDB56-F0F6-4349-ACC5-9B31A4453989}" srcOrd="0" destOrd="0" presId="urn:microsoft.com/office/officeart/2005/8/layout/orgChart1"/>
    <dgm:cxn modelId="{A57C5DE4-0479-214F-B433-B832EA22C52D}" type="presParOf" srcId="{A01EDB56-F0F6-4349-ACC5-9B31A4453989}" destId="{C97FA92D-3178-0044-866F-D26CABA66FDE}" srcOrd="0" destOrd="0" presId="urn:microsoft.com/office/officeart/2005/8/layout/orgChart1"/>
    <dgm:cxn modelId="{0894B4DA-3839-0C41-9470-962260FFFD3E}" type="presParOf" srcId="{A01EDB56-F0F6-4349-ACC5-9B31A4453989}" destId="{714DE144-94E8-B04E-B488-2253C5A7CB94}" srcOrd="1" destOrd="0" presId="urn:microsoft.com/office/officeart/2005/8/layout/orgChart1"/>
    <dgm:cxn modelId="{B74B58DF-B795-5C48-96B0-F9386BB1DC21}" type="presParOf" srcId="{DD9D3AB7-8F0E-0B4C-A257-0A60DF418B3C}" destId="{341F89F9-2697-3541-A3BE-BD3220AFEBB4}" srcOrd="1" destOrd="0" presId="urn:microsoft.com/office/officeart/2005/8/layout/orgChart1"/>
    <dgm:cxn modelId="{36CFB282-F537-BB4E-853A-E1363FA872B2}" type="presParOf" srcId="{DD9D3AB7-8F0E-0B4C-A257-0A60DF418B3C}" destId="{F05723CA-D30D-674F-B8E8-5B66CE693053}" srcOrd="2" destOrd="0" presId="urn:microsoft.com/office/officeart/2005/8/layout/orgChart1"/>
    <dgm:cxn modelId="{766E9365-19A0-C34C-8B58-A7BAA1F79302}" type="presParOf" srcId="{38D4C922-57D1-B546-BF22-A85CEAB9980C}" destId="{EA07FBD3-B7F9-A94E-B0DE-24C696432BE1}" srcOrd="2" destOrd="0" presId="urn:microsoft.com/office/officeart/2005/8/layout/orgChart1"/>
    <dgm:cxn modelId="{68379ADC-E1B2-0844-9B49-FFAEB0F61D10}" type="presParOf" srcId="{38D4C922-57D1-B546-BF22-A85CEAB9980C}" destId="{7992ED19-5D00-AA43-B49E-9C4ED62F0996}" srcOrd="3" destOrd="0" presId="urn:microsoft.com/office/officeart/2005/8/layout/orgChart1"/>
    <dgm:cxn modelId="{94CB2A1B-BA2B-F04C-BE80-6F3C702B7BC4}" type="presParOf" srcId="{7992ED19-5D00-AA43-B49E-9C4ED62F0996}" destId="{AF7EC697-D1C2-2241-A924-69B38AE3473D}" srcOrd="0" destOrd="0" presId="urn:microsoft.com/office/officeart/2005/8/layout/orgChart1"/>
    <dgm:cxn modelId="{8BADFFA5-20F2-5740-898B-0D967021F562}" type="presParOf" srcId="{AF7EC697-D1C2-2241-A924-69B38AE3473D}" destId="{6DCEA025-26F5-714E-9737-BC7BD3BFD28F}" srcOrd="0" destOrd="0" presId="urn:microsoft.com/office/officeart/2005/8/layout/orgChart1"/>
    <dgm:cxn modelId="{5643ED1A-D969-1C41-826D-AEA2CBA74943}" type="presParOf" srcId="{AF7EC697-D1C2-2241-A924-69B38AE3473D}" destId="{6C0EA279-0297-AA47-8A8A-50088A1E4652}" srcOrd="1" destOrd="0" presId="urn:microsoft.com/office/officeart/2005/8/layout/orgChart1"/>
    <dgm:cxn modelId="{FFFE5DA8-ED6A-864E-B291-9F251976D832}" type="presParOf" srcId="{7992ED19-5D00-AA43-B49E-9C4ED62F0996}" destId="{25E75491-7712-2F4F-8812-E91963E60547}" srcOrd="1" destOrd="0" presId="urn:microsoft.com/office/officeart/2005/8/layout/orgChart1"/>
    <dgm:cxn modelId="{C0982B51-262D-824C-997A-E895C975D765}" type="presParOf" srcId="{7992ED19-5D00-AA43-B49E-9C4ED62F0996}" destId="{F4FEC2DA-11DF-E34D-8397-3930FE86AAA3}" srcOrd="2" destOrd="0" presId="urn:microsoft.com/office/officeart/2005/8/layout/orgChart1"/>
    <dgm:cxn modelId="{C05BDB86-D292-A84A-8E37-CD202A5A28A6}" type="presParOf" srcId="{38D4C922-57D1-B546-BF22-A85CEAB9980C}" destId="{91394697-F07B-E744-8096-659D3DA0E3C4}" srcOrd="4" destOrd="0" presId="urn:microsoft.com/office/officeart/2005/8/layout/orgChart1"/>
    <dgm:cxn modelId="{B4BA04F4-0757-FD4C-9B05-7204E1FB01E8}" type="presParOf" srcId="{38D4C922-57D1-B546-BF22-A85CEAB9980C}" destId="{459B18CB-4964-5247-8DEB-02B0D669B13D}" srcOrd="5" destOrd="0" presId="urn:microsoft.com/office/officeart/2005/8/layout/orgChart1"/>
    <dgm:cxn modelId="{32472D14-7C03-F440-8187-AEB295E66CF3}" type="presParOf" srcId="{459B18CB-4964-5247-8DEB-02B0D669B13D}" destId="{7D763B45-8A95-B843-A84C-1B588A34B622}" srcOrd="0" destOrd="0" presId="urn:microsoft.com/office/officeart/2005/8/layout/orgChart1"/>
    <dgm:cxn modelId="{6BCE5B8B-BDDE-1E4D-9953-0FA5D7F3799A}" type="presParOf" srcId="{7D763B45-8A95-B843-A84C-1B588A34B622}" destId="{16FCF172-2F89-A64A-AC11-F5801F4C62CC}" srcOrd="0" destOrd="0" presId="urn:microsoft.com/office/officeart/2005/8/layout/orgChart1"/>
    <dgm:cxn modelId="{5BD8964D-C47B-2D4A-B31D-B33F38429373}" type="presParOf" srcId="{7D763B45-8A95-B843-A84C-1B588A34B622}" destId="{B36A41E5-2FC5-9543-B24B-B11B0D75E8DD}" srcOrd="1" destOrd="0" presId="urn:microsoft.com/office/officeart/2005/8/layout/orgChart1"/>
    <dgm:cxn modelId="{8FB84E7D-1A80-5E42-8E7C-AE6A67D3D46E}" type="presParOf" srcId="{459B18CB-4964-5247-8DEB-02B0D669B13D}" destId="{16B7D67F-411B-0D4B-93C3-D878729C35CD}" srcOrd="1" destOrd="0" presId="urn:microsoft.com/office/officeart/2005/8/layout/orgChart1"/>
    <dgm:cxn modelId="{879B40F5-01BD-9348-B0EC-7E280E9B6CF0}" type="presParOf" srcId="{459B18CB-4964-5247-8DEB-02B0D669B13D}" destId="{961231D3-F7CC-5041-B899-782A4A14CC75}" srcOrd="2" destOrd="0" presId="urn:microsoft.com/office/officeart/2005/8/layout/orgChart1"/>
    <dgm:cxn modelId="{9E66EA82-C6EE-1446-8F0E-268DAEBF1631}" type="presParOf" srcId="{38D4C922-57D1-B546-BF22-A85CEAB9980C}" destId="{7A89FB19-25BB-1942-A884-91EB89E8B058}" srcOrd="6" destOrd="0" presId="urn:microsoft.com/office/officeart/2005/8/layout/orgChart1"/>
    <dgm:cxn modelId="{243088B7-6176-8347-8EA4-C75E3CF04E44}" type="presParOf" srcId="{38D4C922-57D1-B546-BF22-A85CEAB9980C}" destId="{AEC1AD91-45EF-304B-89D9-67847294A1F6}" srcOrd="7" destOrd="0" presId="urn:microsoft.com/office/officeart/2005/8/layout/orgChart1"/>
    <dgm:cxn modelId="{FF0DE112-1597-CC44-9648-1FE0785C78E8}" type="presParOf" srcId="{AEC1AD91-45EF-304B-89D9-67847294A1F6}" destId="{61559977-B275-D34C-9B37-1B7A155EFC12}" srcOrd="0" destOrd="0" presId="urn:microsoft.com/office/officeart/2005/8/layout/orgChart1"/>
    <dgm:cxn modelId="{0B918B56-FA2A-A141-B5C7-E0BD786C02B0}" type="presParOf" srcId="{61559977-B275-D34C-9B37-1B7A155EFC12}" destId="{17EAD7B2-09B0-6D44-A98C-09CDF385C514}" srcOrd="0" destOrd="0" presId="urn:microsoft.com/office/officeart/2005/8/layout/orgChart1"/>
    <dgm:cxn modelId="{41CE882F-09B4-3242-AC76-776122943C7C}" type="presParOf" srcId="{61559977-B275-D34C-9B37-1B7A155EFC12}" destId="{0F4C9D74-BFAA-224F-95BA-D413D02A4A85}" srcOrd="1" destOrd="0" presId="urn:microsoft.com/office/officeart/2005/8/layout/orgChart1"/>
    <dgm:cxn modelId="{8FD14797-21A2-4A41-B637-BA842575BF0C}" type="presParOf" srcId="{AEC1AD91-45EF-304B-89D9-67847294A1F6}" destId="{C26EAFF4-B127-EE42-ADCC-56532E693944}" srcOrd="1" destOrd="0" presId="urn:microsoft.com/office/officeart/2005/8/layout/orgChart1"/>
    <dgm:cxn modelId="{5D260DE6-2AB8-8A43-8BCF-F0E007302996}" type="presParOf" srcId="{AEC1AD91-45EF-304B-89D9-67847294A1F6}" destId="{239A79C6-AEA1-8847-BC76-0CF0552509C7}" srcOrd="2" destOrd="0" presId="urn:microsoft.com/office/officeart/2005/8/layout/orgChart1"/>
    <dgm:cxn modelId="{002A3B48-000A-D64D-9007-A07846478C4D}" type="presParOf" srcId="{44CF53CC-9EF8-2C44-BA10-EFE691E48862}" destId="{D324EA5D-C8A9-EC40-ADC1-96C53A88032C}" srcOrd="2" destOrd="0" presId="urn:microsoft.com/office/officeart/2005/8/layout/orgChart1"/>
    <dgm:cxn modelId="{EEC4F4F9-9BFD-534F-AAE9-02CF458B9C77}" type="presParOf" srcId="{DDDB49C4-E1B6-A04E-94DB-01059EAC715F}" destId="{C8EF4F61-3C27-1E48-B9F7-0AB88BF97E67}" srcOrd="2" destOrd="0" presId="urn:microsoft.com/office/officeart/2005/8/layout/orgChart1"/>
    <dgm:cxn modelId="{53F889A1-D6CE-8D40-B1DD-383122E64733}" type="presParOf" srcId="{56D247BF-739C-3348-AFC9-BFC3A3244221}" destId="{8140CEAF-0BD4-6E49-8DF4-CCC5DCD0F3B0}" srcOrd="2" destOrd="0" presId="urn:microsoft.com/office/officeart/2005/8/layout/orgChar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B044B87-20B2-9C4A-82EF-19E5E974CF53}" type="doc">
      <dgm:prSet loTypeId="urn:microsoft.com/office/officeart/2005/8/layout/hierarchy4" loCatId="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hu-HU"/>
        </a:p>
      </dgm:t>
    </dgm:pt>
    <dgm:pt modelId="{643E4E00-526F-E348-AC97-ECFF06F7AD60}">
      <dgm:prSet phldrT="[Szöveg]" custT="1"/>
      <dgm:spPr>
        <a:noFill/>
        <a:ln>
          <a:solidFill>
            <a:srgbClr val="C99E5A"/>
          </a:solidFill>
        </a:ln>
      </dgm:spPr>
      <dgm:t>
        <a:bodyPr/>
        <a:lstStyle/>
        <a:p>
          <a:r>
            <a:rPr lang="hu-HU" sz="1800" b="1" dirty="0">
              <a:latin typeface="+mn-lt"/>
              <a:cs typeface="Times New Roman" panose="02020603050405020304" pitchFamily="18" charset="0"/>
            </a:rPr>
            <a:t>Kérelemre</a:t>
          </a:r>
        </a:p>
      </dgm:t>
    </dgm:pt>
    <dgm:pt modelId="{72EA05DF-6C1E-9E48-9A22-6883D8F549A4}" type="parTrans" cxnId="{3EA89616-CA06-9E45-9BCD-E1927581CEEF}">
      <dgm:prSet/>
      <dgm:spPr/>
      <dgm:t>
        <a:bodyPr/>
        <a:lstStyle/>
        <a:p>
          <a:endParaRPr lang="hu-HU" sz="1800" b="1">
            <a:latin typeface="+mn-lt"/>
            <a:cs typeface="Times New Roman" panose="02020603050405020304" pitchFamily="18" charset="0"/>
          </a:endParaRPr>
        </a:p>
      </dgm:t>
    </dgm:pt>
    <dgm:pt modelId="{32C50CE0-882D-2D42-8D45-2B127430419A}" type="sibTrans" cxnId="{3EA89616-CA06-9E45-9BCD-E1927581CEEF}">
      <dgm:prSet/>
      <dgm:spPr/>
      <dgm:t>
        <a:bodyPr/>
        <a:lstStyle/>
        <a:p>
          <a:endParaRPr lang="hu-HU" sz="1800" b="1">
            <a:latin typeface="+mn-lt"/>
            <a:cs typeface="Times New Roman" panose="02020603050405020304" pitchFamily="18" charset="0"/>
          </a:endParaRPr>
        </a:p>
      </dgm:t>
    </dgm:pt>
    <dgm:pt modelId="{C30004A7-ECF9-094E-8C86-77174CCFF388}">
      <dgm:prSet phldrT="[Szöveg]" custT="1"/>
      <dgm:spPr>
        <a:noFill/>
        <a:ln>
          <a:solidFill>
            <a:srgbClr val="C99E5A"/>
          </a:solidFill>
        </a:ln>
      </dgm:spPr>
      <dgm:t>
        <a:bodyPr/>
        <a:lstStyle/>
        <a:p>
          <a:r>
            <a:rPr lang="hu-HU" sz="1800" b="1" dirty="0" err="1">
              <a:solidFill>
                <a:srgbClr val="C00000"/>
              </a:solidFill>
              <a:latin typeface="+mn-lt"/>
              <a:cs typeface="Times New Roman" panose="02020603050405020304" pitchFamily="18" charset="0"/>
            </a:rPr>
            <a:t>Felleb-bezés</a:t>
          </a:r>
          <a:endParaRPr lang="hu-HU" sz="1800" b="1" dirty="0">
            <a:solidFill>
              <a:srgbClr val="C00000"/>
            </a:solidFill>
            <a:latin typeface="+mn-lt"/>
            <a:cs typeface="Times New Roman" panose="02020603050405020304" pitchFamily="18" charset="0"/>
          </a:endParaRPr>
        </a:p>
      </dgm:t>
    </dgm:pt>
    <dgm:pt modelId="{F0ECA1B7-8689-B14D-AA62-97DA1B7A4B77}" type="parTrans" cxnId="{FDE402E8-DF66-2F45-89ED-06AC94E50701}">
      <dgm:prSet/>
      <dgm:spPr/>
      <dgm:t>
        <a:bodyPr/>
        <a:lstStyle/>
        <a:p>
          <a:endParaRPr lang="hu-HU" sz="1800" b="1">
            <a:latin typeface="+mn-lt"/>
            <a:cs typeface="Times New Roman" panose="02020603050405020304" pitchFamily="18" charset="0"/>
          </a:endParaRPr>
        </a:p>
      </dgm:t>
    </dgm:pt>
    <dgm:pt modelId="{33424D3F-65EE-5344-83D4-C73035837A5B}" type="sibTrans" cxnId="{FDE402E8-DF66-2F45-89ED-06AC94E50701}">
      <dgm:prSet/>
      <dgm:spPr/>
      <dgm:t>
        <a:bodyPr/>
        <a:lstStyle/>
        <a:p>
          <a:endParaRPr lang="hu-HU" sz="1800" b="1">
            <a:latin typeface="+mn-lt"/>
            <a:cs typeface="Times New Roman" panose="02020603050405020304" pitchFamily="18" charset="0"/>
          </a:endParaRPr>
        </a:p>
      </dgm:t>
    </dgm:pt>
    <dgm:pt modelId="{E005826A-7B64-5340-9054-9BC693EF98B7}">
      <dgm:prSet phldrT="[Szöveg]" custT="1"/>
      <dgm:spPr>
        <a:noFill/>
        <a:ln>
          <a:solidFill>
            <a:srgbClr val="C99E5A"/>
          </a:solidFill>
        </a:ln>
      </dgm:spPr>
      <dgm:t>
        <a:bodyPr/>
        <a:lstStyle/>
        <a:p>
          <a:r>
            <a:rPr lang="hu-HU" sz="1800" b="1" dirty="0">
              <a:solidFill>
                <a:srgbClr val="C00000"/>
              </a:solidFill>
              <a:latin typeface="+mn-lt"/>
              <a:cs typeface="Times New Roman" panose="02020603050405020304" pitchFamily="18" charset="0"/>
            </a:rPr>
            <a:t>Felügye-</a:t>
          </a:r>
          <a:r>
            <a:rPr lang="hu-HU" sz="1800" b="1" dirty="0" err="1">
              <a:solidFill>
                <a:srgbClr val="C00000"/>
              </a:solidFill>
              <a:latin typeface="+mn-lt"/>
              <a:cs typeface="Times New Roman" panose="02020603050405020304" pitchFamily="18" charset="0"/>
            </a:rPr>
            <a:t>leti</a:t>
          </a:r>
          <a:r>
            <a:rPr lang="hu-HU" sz="1800" b="1" dirty="0">
              <a:solidFill>
                <a:srgbClr val="C00000"/>
              </a:solidFill>
              <a:latin typeface="+mn-lt"/>
              <a:cs typeface="Times New Roman" panose="02020603050405020304" pitchFamily="18" charset="0"/>
            </a:rPr>
            <a:t> intéz-</a:t>
          </a:r>
          <a:r>
            <a:rPr lang="hu-HU" sz="1800" b="1" dirty="0" err="1">
              <a:solidFill>
                <a:srgbClr val="C00000"/>
              </a:solidFill>
              <a:latin typeface="+mn-lt"/>
              <a:cs typeface="Times New Roman" panose="02020603050405020304" pitchFamily="18" charset="0"/>
            </a:rPr>
            <a:t>kedés</a:t>
          </a:r>
          <a:endParaRPr lang="hu-HU" sz="1800" b="1" dirty="0">
            <a:solidFill>
              <a:srgbClr val="C00000"/>
            </a:solidFill>
            <a:latin typeface="+mn-lt"/>
            <a:cs typeface="Times New Roman" panose="02020603050405020304" pitchFamily="18" charset="0"/>
          </a:endParaRPr>
        </a:p>
      </dgm:t>
    </dgm:pt>
    <dgm:pt modelId="{1B146565-CC94-9648-BE41-4B3960A389F1}" type="parTrans" cxnId="{443ABE8B-20F0-CF47-88D8-C14F7873B5AA}">
      <dgm:prSet/>
      <dgm:spPr/>
      <dgm:t>
        <a:bodyPr/>
        <a:lstStyle/>
        <a:p>
          <a:endParaRPr lang="hu-HU" sz="1800" b="1">
            <a:latin typeface="+mn-lt"/>
            <a:cs typeface="Times New Roman" panose="02020603050405020304" pitchFamily="18" charset="0"/>
          </a:endParaRPr>
        </a:p>
      </dgm:t>
    </dgm:pt>
    <dgm:pt modelId="{9813EA2F-032A-4043-BEE6-14C0EBF377F0}" type="sibTrans" cxnId="{443ABE8B-20F0-CF47-88D8-C14F7873B5AA}">
      <dgm:prSet/>
      <dgm:spPr/>
      <dgm:t>
        <a:bodyPr/>
        <a:lstStyle/>
        <a:p>
          <a:endParaRPr lang="hu-HU" sz="1800" b="1">
            <a:latin typeface="+mn-lt"/>
            <a:cs typeface="Times New Roman" panose="02020603050405020304" pitchFamily="18" charset="0"/>
          </a:endParaRPr>
        </a:p>
      </dgm:t>
    </dgm:pt>
    <dgm:pt modelId="{E222CA84-220B-CE43-90AD-544908571E85}">
      <dgm:prSet phldrT="[Szöveg]" custT="1"/>
      <dgm:spPr>
        <a:noFill/>
        <a:ln>
          <a:solidFill>
            <a:srgbClr val="C99E5A"/>
          </a:solidFill>
        </a:ln>
      </dgm:spPr>
      <dgm:t>
        <a:bodyPr/>
        <a:lstStyle/>
        <a:p>
          <a:r>
            <a:rPr lang="hu-HU" sz="1800" b="1" dirty="0">
              <a:latin typeface="+mn-lt"/>
              <a:cs typeface="Times New Roman" panose="02020603050405020304" pitchFamily="18" charset="0"/>
            </a:rPr>
            <a:t>Hivatalból</a:t>
          </a:r>
        </a:p>
      </dgm:t>
    </dgm:pt>
    <dgm:pt modelId="{D282E3A3-280B-4D4B-AFEA-894721C48CC8}" type="parTrans" cxnId="{C761E37D-70FB-D642-B192-3F6E30851A99}">
      <dgm:prSet/>
      <dgm:spPr/>
      <dgm:t>
        <a:bodyPr/>
        <a:lstStyle/>
        <a:p>
          <a:endParaRPr lang="hu-HU" sz="1800" b="1">
            <a:latin typeface="+mn-lt"/>
            <a:cs typeface="Times New Roman" panose="02020603050405020304" pitchFamily="18" charset="0"/>
          </a:endParaRPr>
        </a:p>
      </dgm:t>
    </dgm:pt>
    <dgm:pt modelId="{27A52603-15C6-2F43-9933-43FB9A551C32}" type="sibTrans" cxnId="{C761E37D-70FB-D642-B192-3F6E30851A99}">
      <dgm:prSet/>
      <dgm:spPr/>
      <dgm:t>
        <a:bodyPr/>
        <a:lstStyle/>
        <a:p>
          <a:endParaRPr lang="hu-HU" sz="1800" b="1">
            <a:latin typeface="+mn-lt"/>
            <a:cs typeface="Times New Roman" panose="02020603050405020304" pitchFamily="18" charset="0"/>
          </a:endParaRPr>
        </a:p>
      </dgm:t>
    </dgm:pt>
    <dgm:pt modelId="{4852E26C-440E-5248-87E7-2C2A2B4697AD}">
      <dgm:prSet phldrT="[Szöveg]" custT="1"/>
      <dgm:spPr>
        <a:noFill/>
        <a:ln>
          <a:solidFill>
            <a:srgbClr val="C99E5A"/>
          </a:solidFill>
        </a:ln>
      </dgm:spPr>
      <dgm:t>
        <a:bodyPr/>
        <a:lstStyle/>
        <a:p>
          <a:r>
            <a:rPr lang="hu-HU" sz="1800" b="1" dirty="0">
              <a:latin typeface="+mn-lt"/>
              <a:cs typeface="Times New Roman" panose="02020603050405020304" pitchFamily="18" charset="0"/>
            </a:rPr>
            <a:t>A döntés </a:t>
          </a:r>
          <a:r>
            <a:rPr lang="hu-HU" sz="1800" b="1" dirty="0" err="1">
              <a:latin typeface="+mn-lt"/>
              <a:cs typeface="Times New Roman" panose="02020603050405020304" pitchFamily="18" charset="0"/>
            </a:rPr>
            <a:t>módosí-tása</a:t>
          </a:r>
          <a:r>
            <a:rPr lang="hu-HU" sz="1800" b="1" dirty="0">
              <a:latin typeface="+mn-lt"/>
              <a:cs typeface="Times New Roman" panose="02020603050405020304" pitchFamily="18" charset="0"/>
            </a:rPr>
            <a:t>, vissza-vonása</a:t>
          </a:r>
        </a:p>
      </dgm:t>
    </dgm:pt>
    <dgm:pt modelId="{D36E9439-6293-414B-9089-0EA4C17012CA}" type="parTrans" cxnId="{6F5F7BFF-8A36-214A-9A70-A43BCB52D6E6}">
      <dgm:prSet/>
      <dgm:spPr/>
      <dgm:t>
        <a:bodyPr/>
        <a:lstStyle/>
        <a:p>
          <a:endParaRPr lang="hu-HU" sz="1800" b="1">
            <a:latin typeface="+mn-lt"/>
            <a:cs typeface="Times New Roman" panose="02020603050405020304" pitchFamily="18" charset="0"/>
          </a:endParaRPr>
        </a:p>
      </dgm:t>
    </dgm:pt>
    <dgm:pt modelId="{4F4A9974-4B8D-554A-90CA-D9A972125AF4}" type="sibTrans" cxnId="{6F5F7BFF-8A36-214A-9A70-A43BCB52D6E6}">
      <dgm:prSet/>
      <dgm:spPr/>
      <dgm:t>
        <a:bodyPr/>
        <a:lstStyle/>
        <a:p>
          <a:endParaRPr lang="hu-HU" sz="1800" b="1">
            <a:latin typeface="+mn-lt"/>
            <a:cs typeface="Times New Roman" panose="02020603050405020304" pitchFamily="18" charset="0"/>
          </a:endParaRPr>
        </a:p>
      </dgm:t>
    </dgm:pt>
    <dgm:pt modelId="{45310BC5-8EE0-244F-AFD5-7BE22FB1B597}">
      <dgm:prSet custT="1"/>
      <dgm:spPr>
        <a:noFill/>
        <a:ln>
          <a:solidFill>
            <a:srgbClr val="C99E5A"/>
          </a:solidFill>
        </a:ln>
      </dgm:spPr>
      <dgm:t>
        <a:bodyPr/>
        <a:lstStyle/>
        <a:p>
          <a:r>
            <a:rPr lang="hu-HU" sz="1800" b="1" dirty="0">
              <a:solidFill>
                <a:srgbClr val="C00000"/>
              </a:solidFill>
              <a:latin typeface="+mn-lt"/>
              <a:cs typeface="Times New Roman" panose="02020603050405020304" pitchFamily="18" charset="0"/>
            </a:rPr>
            <a:t>Közigaz-</a:t>
          </a:r>
          <a:r>
            <a:rPr lang="hu-HU" sz="1800" b="1" dirty="0" err="1">
              <a:solidFill>
                <a:srgbClr val="C00000"/>
              </a:solidFill>
              <a:latin typeface="+mn-lt"/>
              <a:cs typeface="Times New Roman" panose="02020603050405020304" pitchFamily="18" charset="0"/>
            </a:rPr>
            <a:t>gatási</a:t>
          </a:r>
          <a:r>
            <a:rPr lang="hu-HU" sz="1800" b="1" dirty="0">
              <a:solidFill>
                <a:srgbClr val="C00000"/>
              </a:solidFill>
              <a:latin typeface="+mn-lt"/>
              <a:cs typeface="Times New Roman" panose="02020603050405020304" pitchFamily="18" charset="0"/>
            </a:rPr>
            <a:t> per</a:t>
          </a:r>
        </a:p>
      </dgm:t>
    </dgm:pt>
    <dgm:pt modelId="{6D4F027B-3EA8-E340-95AF-941804849684}" type="parTrans" cxnId="{0D881B3C-4A77-714F-B212-2E205678334A}">
      <dgm:prSet/>
      <dgm:spPr/>
      <dgm:t>
        <a:bodyPr/>
        <a:lstStyle/>
        <a:p>
          <a:endParaRPr lang="hu-HU" sz="1800" b="1">
            <a:latin typeface="+mn-lt"/>
            <a:cs typeface="Times New Roman" panose="02020603050405020304" pitchFamily="18" charset="0"/>
          </a:endParaRPr>
        </a:p>
      </dgm:t>
    </dgm:pt>
    <dgm:pt modelId="{7F1E3099-6DD1-AE45-9239-3DD97777B3BF}" type="sibTrans" cxnId="{0D881B3C-4A77-714F-B212-2E205678334A}">
      <dgm:prSet/>
      <dgm:spPr/>
      <dgm:t>
        <a:bodyPr/>
        <a:lstStyle/>
        <a:p>
          <a:endParaRPr lang="hu-HU" sz="1800" b="1">
            <a:latin typeface="+mn-lt"/>
            <a:cs typeface="Times New Roman" panose="02020603050405020304" pitchFamily="18" charset="0"/>
          </a:endParaRPr>
        </a:p>
      </dgm:t>
    </dgm:pt>
    <dgm:pt modelId="{C8D85F78-9385-0041-BD0A-DAB5F3345253}">
      <dgm:prSet custT="1"/>
      <dgm:spPr>
        <a:noFill/>
        <a:ln>
          <a:solidFill>
            <a:srgbClr val="C99E5A"/>
          </a:solidFill>
        </a:ln>
      </dgm:spPr>
      <dgm:t>
        <a:bodyPr/>
        <a:lstStyle/>
        <a:p>
          <a:r>
            <a:rPr lang="hu-HU" sz="1800" b="1" dirty="0">
              <a:latin typeface="+mn-lt"/>
              <a:cs typeface="Times New Roman" panose="02020603050405020304" pitchFamily="18" charset="0"/>
            </a:rPr>
            <a:t>Felügye-</a:t>
          </a:r>
          <a:r>
            <a:rPr lang="hu-HU" sz="1800" b="1" dirty="0" err="1">
              <a:latin typeface="+mn-lt"/>
              <a:cs typeface="Times New Roman" panose="02020603050405020304" pitchFamily="18" charset="0"/>
            </a:rPr>
            <a:t>leti</a:t>
          </a:r>
          <a:r>
            <a:rPr lang="hu-HU" sz="1800" b="1" dirty="0">
              <a:latin typeface="+mn-lt"/>
              <a:cs typeface="Times New Roman" panose="02020603050405020304" pitchFamily="18" charset="0"/>
            </a:rPr>
            <a:t> intéz-</a:t>
          </a:r>
          <a:r>
            <a:rPr lang="hu-HU" sz="1800" b="1" dirty="0" err="1">
              <a:latin typeface="+mn-lt"/>
              <a:cs typeface="Times New Roman" panose="02020603050405020304" pitchFamily="18" charset="0"/>
            </a:rPr>
            <a:t>kedés</a:t>
          </a:r>
          <a:endParaRPr lang="hu-HU" sz="1800" b="1" dirty="0">
            <a:latin typeface="+mn-lt"/>
            <a:cs typeface="Times New Roman" panose="02020603050405020304" pitchFamily="18" charset="0"/>
          </a:endParaRPr>
        </a:p>
      </dgm:t>
    </dgm:pt>
    <dgm:pt modelId="{D4E68040-7AD9-4E49-AA45-C42F18CF6FD3}" type="parTrans" cxnId="{0A2EAF52-5747-214D-9070-B2FC4B90093B}">
      <dgm:prSet/>
      <dgm:spPr/>
      <dgm:t>
        <a:bodyPr/>
        <a:lstStyle/>
        <a:p>
          <a:endParaRPr lang="hu-HU" sz="1800" b="1">
            <a:latin typeface="+mn-lt"/>
            <a:cs typeface="Times New Roman" panose="02020603050405020304" pitchFamily="18" charset="0"/>
          </a:endParaRPr>
        </a:p>
      </dgm:t>
    </dgm:pt>
    <dgm:pt modelId="{56D07ED5-1CC4-CA45-80C6-E0F5EF05BC15}" type="sibTrans" cxnId="{0A2EAF52-5747-214D-9070-B2FC4B90093B}">
      <dgm:prSet/>
      <dgm:spPr/>
      <dgm:t>
        <a:bodyPr/>
        <a:lstStyle/>
        <a:p>
          <a:endParaRPr lang="hu-HU" sz="1800" b="1">
            <a:latin typeface="+mn-lt"/>
            <a:cs typeface="Times New Roman" panose="02020603050405020304" pitchFamily="18" charset="0"/>
          </a:endParaRPr>
        </a:p>
      </dgm:t>
    </dgm:pt>
    <dgm:pt modelId="{E102B7F4-A3E4-884E-AB57-9E6A550C8E44}">
      <dgm:prSet custT="1"/>
      <dgm:spPr>
        <a:noFill/>
        <a:ln>
          <a:solidFill>
            <a:srgbClr val="C99E5A"/>
          </a:solidFill>
        </a:ln>
      </dgm:spPr>
      <dgm:t>
        <a:bodyPr/>
        <a:lstStyle/>
        <a:p>
          <a:r>
            <a:rPr lang="hu-HU" sz="1800" b="1" dirty="0">
              <a:latin typeface="+mn-lt"/>
              <a:cs typeface="Times New Roman" panose="02020603050405020304" pitchFamily="18" charset="0"/>
            </a:rPr>
            <a:t>Ügyészi felhívás,  fellépés</a:t>
          </a:r>
        </a:p>
      </dgm:t>
    </dgm:pt>
    <dgm:pt modelId="{6D70989F-C927-644D-A679-03327CF7A201}" type="parTrans" cxnId="{3C9FBD28-F406-1A40-BB7F-F8394DC44978}">
      <dgm:prSet/>
      <dgm:spPr/>
      <dgm:t>
        <a:bodyPr/>
        <a:lstStyle/>
        <a:p>
          <a:endParaRPr lang="hu-HU" sz="1800" b="1">
            <a:latin typeface="+mn-lt"/>
            <a:cs typeface="Times New Roman" panose="02020603050405020304" pitchFamily="18" charset="0"/>
          </a:endParaRPr>
        </a:p>
      </dgm:t>
    </dgm:pt>
    <dgm:pt modelId="{23C33F9E-1F04-FE4C-AB33-003B0B4603E6}" type="sibTrans" cxnId="{3C9FBD28-F406-1A40-BB7F-F8394DC44978}">
      <dgm:prSet/>
      <dgm:spPr/>
      <dgm:t>
        <a:bodyPr/>
        <a:lstStyle/>
        <a:p>
          <a:endParaRPr lang="hu-HU" sz="1800" b="1">
            <a:latin typeface="+mn-lt"/>
            <a:cs typeface="Times New Roman" panose="02020603050405020304" pitchFamily="18" charset="0"/>
          </a:endParaRPr>
        </a:p>
      </dgm:t>
    </dgm:pt>
    <dgm:pt modelId="{40D743B5-7C97-7E46-9293-F82D51C55146}" type="pres">
      <dgm:prSet presAssocID="{AB044B87-20B2-9C4A-82EF-19E5E974CF5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5C51261B-409E-5F41-BD58-268B7FB423C0}" type="pres">
      <dgm:prSet presAssocID="{643E4E00-526F-E348-AC97-ECFF06F7AD60}" presName="vertOne" presStyleCnt="0"/>
      <dgm:spPr/>
    </dgm:pt>
    <dgm:pt modelId="{27C435B4-B731-074C-9F70-8BB8C8E74246}" type="pres">
      <dgm:prSet presAssocID="{643E4E00-526F-E348-AC97-ECFF06F7AD60}" presName="txOne" presStyleLbl="node0" presStyleIdx="0" presStyleCnt="2" custScaleY="33034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BD7DC856-5909-4248-B4C1-1E6430C1C48E}" type="pres">
      <dgm:prSet presAssocID="{643E4E00-526F-E348-AC97-ECFF06F7AD60}" presName="parTransOne" presStyleCnt="0"/>
      <dgm:spPr/>
    </dgm:pt>
    <dgm:pt modelId="{CAA361D6-6A61-9D47-B473-F06A5B682388}" type="pres">
      <dgm:prSet presAssocID="{643E4E00-526F-E348-AC97-ECFF06F7AD60}" presName="horzOne" presStyleCnt="0"/>
      <dgm:spPr/>
    </dgm:pt>
    <dgm:pt modelId="{1851C27B-2DE0-554C-AD49-98DC31608582}" type="pres">
      <dgm:prSet presAssocID="{C30004A7-ECF9-094E-8C86-77174CCFF388}" presName="vertTwo" presStyleCnt="0"/>
      <dgm:spPr/>
    </dgm:pt>
    <dgm:pt modelId="{D87C1DA9-FA95-6746-99C9-7B6AAF13464E}" type="pres">
      <dgm:prSet presAssocID="{C30004A7-ECF9-094E-8C86-77174CCFF388}" presName="txTwo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FA46C0CD-3763-DC43-97DF-759074D5ADC1}" type="pres">
      <dgm:prSet presAssocID="{C30004A7-ECF9-094E-8C86-77174CCFF388}" presName="horzTwo" presStyleCnt="0"/>
      <dgm:spPr/>
    </dgm:pt>
    <dgm:pt modelId="{01592C64-AB43-074A-A34E-47057B0E173D}" type="pres">
      <dgm:prSet presAssocID="{33424D3F-65EE-5344-83D4-C73035837A5B}" presName="sibSpaceTwo" presStyleCnt="0"/>
      <dgm:spPr/>
    </dgm:pt>
    <dgm:pt modelId="{204B5037-99C6-F748-ABAB-EC652842BB0C}" type="pres">
      <dgm:prSet presAssocID="{E005826A-7B64-5340-9054-9BC693EF98B7}" presName="vertTwo" presStyleCnt="0"/>
      <dgm:spPr/>
    </dgm:pt>
    <dgm:pt modelId="{12536C01-C1DF-4344-A9B7-AB980333C13C}" type="pres">
      <dgm:prSet presAssocID="{E005826A-7B64-5340-9054-9BC693EF98B7}" presName="txTwo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6EF3B453-2B8B-D047-9ED4-52BD2C2DE37A}" type="pres">
      <dgm:prSet presAssocID="{E005826A-7B64-5340-9054-9BC693EF98B7}" presName="horzTwo" presStyleCnt="0"/>
      <dgm:spPr/>
    </dgm:pt>
    <dgm:pt modelId="{2980C714-1CDE-4B41-8F20-82B2FA83E90B}" type="pres">
      <dgm:prSet presAssocID="{9813EA2F-032A-4043-BEE6-14C0EBF377F0}" presName="sibSpaceTwo" presStyleCnt="0"/>
      <dgm:spPr/>
    </dgm:pt>
    <dgm:pt modelId="{41A6713A-9EFC-F841-A387-B98036AF8EA2}" type="pres">
      <dgm:prSet presAssocID="{45310BC5-8EE0-244F-AFD5-7BE22FB1B597}" presName="vertTwo" presStyleCnt="0"/>
      <dgm:spPr/>
    </dgm:pt>
    <dgm:pt modelId="{6CE4B1E0-7124-8A47-BC1B-9E8335CE9CB4}" type="pres">
      <dgm:prSet presAssocID="{45310BC5-8EE0-244F-AFD5-7BE22FB1B597}" presName="txTwo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4B3D8B63-A3A0-844F-A92A-6591F1345313}" type="pres">
      <dgm:prSet presAssocID="{45310BC5-8EE0-244F-AFD5-7BE22FB1B597}" presName="horzTwo" presStyleCnt="0"/>
      <dgm:spPr/>
    </dgm:pt>
    <dgm:pt modelId="{36723AC2-2443-344F-AC3A-C83126521863}" type="pres">
      <dgm:prSet presAssocID="{32C50CE0-882D-2D42-8D45-2B127430419A}" presName="sibSpaceOne" presStyleCnt="0"/>
      <dgm:spPr/>
    </dgm:pt>
    <dgm:pt modelId="{19B9D078-C5AC-EE42-B3E6-1F42E45B32F8}" type="pres">
      <dgm:prSet presAssocID="{E222CA84-220B-CE43-90AD-544908571E85}" presName="vertOne" presStyleCnt="0"/>
      <dgm:spPr/>
    </dgm:pt>
    <dgm:pt modelId="{DA9F97E4-EC73-2B4A-A34F-BBA94B91B61D}" type="pres">
      <dgm:prSet presAssocID="{E222CA84-220B-CE43-90AD-544908571E85}" presName="txOne" presStyleLbl="node0" presStyleIdx="1" presStyleCnt="2" custScaleX="99954" custScaleY="3307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CE37366F-40A6-D14F-A773-32238D3DDC52}" type="pres">
      <dgm:prSet presAssocID="{E222CA84-220B-CE43-90AD-544908571E85}" presName="parTransOne" presStyleCnt="0"/>
      <dgm:spPr/>
    </dgm:pt>
    <dgm:pt modelId="{642F517D-3FDE-EC4A-93D0-E83878E170E4}" type="pres">
      <dgm:prSet presAssocID="{E222CA84-220B-CE43-90AD-544908571E85}" presName="horzOne" presStyleCnt="0"/>
      <dgm:spPr/>
    </dgm:pt>
    <dgm:pt modelId="{5C207509-49C6-9E41-98AF-8486E4924C2A}" type="pres">
      <dgm:prSet presAssocID="{4852E26C-440E-5248-87E7-2C2A2B4697AD}" presName="vertTwo" presStyleCnt="0"/>
      <dgm:spPr/>
    </dgm:pt>
    <dgm:pt modelId="{51D93275-6439-944B-A1A8-DEBF16803462}" type="pres">
      <dgm:prSet presAssocID="{4852E26C-440E-5248-87E7-2C2A2B4697AD}" presName="txTwo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5DA1F403-5A52-2A4D-8A80-806F0DB5ABA5}" type="pres">
      <dgm:prSet presAssocID="{4852E26C-440E-5248-87E7-2C2A2B4697AD}" presName="horzTwo" presStyleCnt="0"/>
      <dgm:spPr/>
    </dgm:pt>
    <dgm:pt modelId="{34A65448-5312-AD44-91C3-0BE8F853E9E7}" type="pres">
      <dgm:prSet presAssocID="{4F4A9974-4B8D-554A-90CA-D9A972125AF4}" presName="sibSpaceTwo" presStyleCnt="0"/>
      <dgm:spPr/>
    </dgm:pt>
    <dgm:pt modelId="{28A52663-4D2B-7A49-9543-55EBB558CC06}" type="pres">
      <dgm:prSet presAssocID="{C8D85F78-9385-0041-BD0A-DAB5F3345253}" presName="vertTwo" presStyleCnt="0"/>
      <dgm:spPr/>
    </dgm:pt>
    <dgm:pt modelId="{D50FF16E-0990-A642-9B54-8680203A9596}" type="pres">
      <dgm:prSet presAssocID="{C8D85F78-9385-0041-BD0A-DAB5F3345253}" presName="txTwo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1EB05420-5F58-E640-9E8D-9F499A6C3D46}" type="pres">
      <dgm:prSet presAssocID="{C8D85F78-9385-0041-BD0A-DAB5F3345253}" presName="horzTwo" presStyleCnt="0"/>
      <dgm:spPr/>
    </dgm:pt>
    <dgm:pt modelId="{2EAE224B-76EE-6445-BAA0-5994C28A481B}" type="pres">
      <dgm:prSet presAssocID="{56D07ED5-1CC4-CA45-80C6-E0F5EF05BC15}" presName="sibSpaceTwo" presStyleCnt="0"/>
      <dgm:spPr/>
    </dgm:pt>
    <dgm:pt modelId="{0D92FFEE-5587-5E46-9BED-B9011E6812F4}" type="pres">
      <dgm:prSet presAssocID="{E102B7F4-A3E4-884E-AB57-9E6A550C8E44}" presName="vertTwo" presStyleCnt="0"/>
      <dgm:spPr/>
    </dgm:pt>
    <dgm:pt modelId="{D4A3D050-36FF-9B48-80FA-62DEA08BFF16}" type="pres">
      <dgm:prSet presAssocID="{E102B7F4-A3E4-884E-AB57-9E6A550C8E44}" presName="txTwo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B0E130A9-BC48-9544-B2FE-F0AE8BAB0FE3}" type="pres">
      <dgm:prSet presAssocID="{E102B7F4-A3E4-884E-AB57-9E6A550C8E44}" presName="horzTwo" presStyleCnt="0"/>
      <dgm:spPr/>
    </dgm:pt>
  </dgm:ptLst>
  <dgm:cxnLst>
    <dgm:cxn modelId="{34CB0C86-7A5C-8541-AB48-6120A65C25B1}" type="presOf" srcId="{4852E26C-440E-5248-87E7-2C2A2B4697AD}" destId="{51D93275-6439-944B-A1A8-DEBF16803462}" srcOrd="0" destOrd="0" presId="urn:microsoft.com/office/officeart/2005/8/layout/hierarchy4"/>
    <dgm:cxn modelId="{3EA89616-CA06-9E45-9BCD-E1927581CEEF}" srcId="{AB044B87-20B2-9C4A-82EF-19E5E974CF53}" destId="{643E4E00-526F-E348-AC97-ECFF06F7AD60}" srcOrd="0" destOrd="0" parTransId="{72EA05DF-6C1E-9E48-9A22-6883D8F549A4}" sibTransId="{32C50CE0-882D-2D42-8D45-2B127430419A}"/>
    <dgm:cxn modelId="{A6FFBB18-000C-FE45-9F6F-098C954A84C6}" type="presOf" srcId="{E102B7F4-A3E4-884E-AB57-9E6A550C8E44}" destId="{D4A3D050-36FF-9B48-80FA-62DEA08BFF16}" srcOrd="0" destOrd="0" presId="urn:microsoft.com/office/officeart/2005/8/layout/hierarchy4"/>
    <dgm:cxn modelId="{C761E37D-70FB-D642-B192-3F6E30851A99}" srcId="{AB044B87-20B2-9C4A-82EF-19E5E974CF53}" destId="{E222CA84-220B-CE43-90AD-544908571E85}" srcOrd="1" destOrd="0" parTransId="{D282E3A3-280B-4D4B-AFEA-894721C48CC8}" sibTransId="{27A52603-15C6-2F43-9933-43FB9A551C32}"/>
    <dgm:cxn modelId="{6F5F7BFF-8A36-214A-9A70-A43BCB52D6E6}" srcId="{E222CA84-220B-CE43-90AD-544908571E85}" destId="{4852E26C-440E-5248-87E7-2C2A2B4697AD}" srcOrd="0" destOrd="0" parTransId="{D36E9439-6293-414B-9089-0EA4C17012CA}" sibTransId="{4F4A9974-4B8D-554A-90CA-D9A972125AF4}"/>
    <dgm:cxn modelId="{0D881B3C-4A77-714F-B212-2E205678334A}" srcId="{643E4E00-526F-E348-AC97-ECFF06F7AD60}" destId="{45310BC5-8EE0-244F-AFD5-7BE22FB1B597}" srcOrd="2" destOrd="0" parTransId="{6D4F027B-3EA8-E340-95AF-941804849684}" sibTransId="{7F1E3099-6DD1-AE45-9239-3DD97777B3BF}"/>
    <dgm:cxn modelId="{443ABE8B-20F0-CF47-88D8-C14F7873B5AA}" srcId="{643E4E00-526F-E348-AC97-ECFF06F7AD60}" destId="{E005826A-7B64-5340-9054-9BC693EF98B7}" srcOrd="1" destOrd="0" parTransId="{1B146565-CC94-9648-BE41-4B3960A389F1}" sibTransId="{9813EA2F-032A-4043-BEE6-14C0EBF377F0}"/>
    <dgm:cxn modelId="{FDE402E8-DF66-2F45-89ED-06AC94E50701}" srcId="{643E4E00-526F-E348-AC97-ECFF06F7AD60}" destId="{C30004A7-ECF9-094E-8C86-77174CCFF388}" srcOrd="0" destOrd="0" parTransId="{F0ECA1B7-8689-B14D-AA62-97DA1B7A4B77}" sibTransId="{33424D3F-65EE-5344-83D4-C73035837A5B}"/>
    <dgm:cxn modelId="{951E3240-1C23-504A-B347-3EE9BF83E8AB}" type="presOf" srcId="{45310BC5-8EE0-244F-AFD5-7BE22FB1B597}" destId="{6CE4B1E0-7124-8A47-BC1B-9E8335CE9CB4}" srcOrd="0" destOrd="0" presId="urn:microsoft.com/office/officeart/2005/8/layout/hierarchy4"/>
    <dgm:cxn modelId="{0A2EAF52-5747-214D-9070-B2FC4B90093B}" srcId="{E222CA84-220B-CE43-90AD-544908571E85}" destId="{C8D85F78-9385-0041-BD0A-DAB5F3345253}" srcOrd="1" destOrd="0" parTransId="{D4E68040-7AD9-4E49-AA45-C42F18CF6FD3}" sibTransId="{56D07ED5-1CC4-CA45-80C6-E0F5EF05BC15}"/>
    <dgm:cxn modelId="{FBF6C12E-BD18-4941-ACB3-408D1DABFC5C}" type="presOf" srcId="{C8D85F78-9385-0041-BD0A-DAB5F3345253}" destId="{D50FF16E-0990-A642-9B54-8680203A9596}" srcOrd="0" destOrd="0" presId="urn:microsoft.com/office/officeart/2005/8/layout/hierarchy4"/>
    <dgm:cxn modelId="{7A929AF3-A6AB-4E47-94C7-814DE6CAE063}" type="presOf" srcId="{E222CA84-220B-CE43-90AD-544908571E85}" destId="{DA9F97E4-EC73-2B4A-A34F-BBA94B91B61D}" srcOrd="0" destOrd="0" presId="urn:microsoft.com/office/officeart/2005/8/layout/hierarchy4"/>
    <dgm:cxn modelId="{63332A06-F40A-47FB-8324-B3DC25213247}" type="presOf" srcId="{AB044B87-20B2-9C4A-82EF-19E5E974CF53}" destId="{40D743B5-7C97-7E46-9293-F82D51C55146}" srcOrd="0" destOrd="0" presId="urn:microsoft.com/office/officeart/2005/8/layout/hierarchy4"/>
    <dgm:cxn modelId="{EF8770FD-EE73-C645-8A62-3D6E66F5A455}" type="presOf" srcId="{E005826A-7B64-5340-9054-9BC693EF98B7}" destId="{12536C01-C1DF-4344-A9B7-AB980333C13C}" srcOrd="0" destOrd="0" presId="urn:microsoft.com/office/officeart/2005/8/layout/hierarchy4"/>
    <dgm:cxn modelId="{8E8B8ECF-8D54-244D-9144-426BD7FA514F}" type="presOf" srcId="{643E4E00-526F-E348-AC97-ECFF06F7AD60}" destId="{27C435B4-B731-074C-9F70-8BB8C8E74246}" srcOrd="0" destOrd="0" presId="urn:microsoft.com/office/officeart/2005/8/layout/hierarchy4"/>
    <dgm:cxn modelId="{3C9FBD28-F406-1A40-BB7F-F8394DC44978}" srcId="{E222CA84-220B-CE43-90AD-544908571E85}" destId="{E102B7F4-A3E4-884E-AB57-9E6A550C8E44}" srcOrd="2" destOrd="0" parTransId="{6D70989F-C927-644D-A679-03327CF7A201}" sibTransId="{23C33F9E-1F04-FE4C-AB33-003B0B4603E6}"/>
    <dgm:cxn modelId="{86131A34-F353-3044-9AF1-13C09B5915C9}" type="presOf" srcId="{C30004A7-ECF9-094E-8C86-77174CCFF388}" destId="{D87C1DA9-FA95-6746-99C9-7B6AAF13464E}" srcOrd="0" destOrd="0" presId="urn:microsoft.com/office/officeart/2005/8/layout/hierarchy4"/>
    <dgm:cxn modelId="{42A61274-7E85-7C48-A009-1739AEEB304E}" type="presParOf" srcId="{40D743B5-7C97-7E46-9293-F82D51C55146}" destId="{5C51261B-409E-5F41-BD58-268B7FB423C0}" srcOrd="0" destOrd="0" presId="urn:microsoft.com/office/officeart/2005/8/layout/hierarchy4"/>
    <dgm:cxn modelId="{9EB1320B-65AF-5742-A23E-85DBABA81596}" type="presParOf" srcId="{5C51261B-409E-5F41-BD58-268B7FB423C0}" destId="{27C435B4-B731-074C-9F70-8BB8C8E74246}" srcOrd="0" destOrd="0" presId="urn:microsoft.com/office/officeart/2005/8/layout/hierarchy4"/>
    <dgm:cxn modelId="{7E65DAE0-37B1-5E41-AD9C-0C1D09DCD542}" type="presParOf" srcId="{5C51261B-409E-5F41-BD58-268B7FB423C0}" destId="{BD7DC856-5909-4248-B4C1-1E6430C1C48E}" srcOrd="1" destOrd="0" presId="urn:microsoft.com/office/officeart/2005/8/layout/hierarchy4"/>
    <dgm:cxn modelId="{14413C83-7B61-434D-9D44-0C5DA5C69376}" type="presParOf" srcId="{5C51261B-409E-5F41-BD58-268B7FB423C0}" destId="{CAA361D6-6A61-9D47-B473-F06A5B682388}" srcOrd="2" destOrd="0" presId="urn:microsoft.com/office/officeart/2005/8/layout/hierarchy4"/>
    <dgm:cxn modelId="{F938DBF5-7B0D-0B4E-9FEE-816299FFD363}" type="presParOf" srcId="{CAA361D6-6A61-9D47-B473-F06A5B682388}" destId="{1851C27B-2DE0-554C-AD49-98DC31608582}" srcOrd="0" destOrd="0" presId="urn:microsoft.com/office/officeart/2005/8/layout/hierarchy4"/>
    <dgm:cxn modelId="{BFD5A805-CF8E-FD40-B494-A68E7A09D7A9}" type="presParOf" srcId="{1851C27B-2DE0-554C-AD49-98DC31608582}" destId="{D87C1DA9-FA95-6746-99C9-7B6AAF13464E}" srcOrd="0" destOrd="0" presId="urn:microsoft.com/office/officeart/2005/8/layout/hierarchy4"/>
    <dgm:cxn modelId="{F22887BD-6F47-4246-8F84-67B573E2E2DF}" type="presParOf" srcId="{1851C27B-2DE0-554C-AD49-98DC31608582}" destId="{FA46C0CD-3763-DC43-97DF-759074D5ADC1}" srcOrd="1" destOrd="0" presId="urn:microsoft.com/office/officeart/2005/8/layout/hierarchy4"/>
    <dgm:cxn modelId="{2EF4B41B-913F-1548-BC62-6E866B575D8E}" type="presParOf" srcId="{CAA361D6-6A61-9D47-B473-F06A5B682388}" destId="{01592C64-AB43-074A-A34E-47057B0E173D}" srcOrd="1" destOrd="0" presId="urn:microsoft.com/office/officeart/2005/8/layout/hierarchy4"/>
    <dgm:cxn modelId="{0D7E692F-DB2D-2F49-8107-52A9927C7C5F}" type="presParOf" srcId="{CAA361D6-6A61-9D47-B473-F06A5B682388}" destId="{204B5037-99C6-F748-ABAB-EC652842BB0C}" srcOrd="2" destOrd="0" presId="urn:microsoft.com/office/officeart/2005/8/layout/hierarchy4"/>
    <dgm:cxn modelId="{6E865EFA-84C2-8741-9340-3782A6A61234}" type="presParOf" srcId="{204B5037-99C6-F748-ABAB-EC652842BB0C}" destId="{12536C01-C1DF-4344-A9B7-AB980333C13C}" srcOrd="0" destOrd="0" presId="urn:microsoft.com/office/officeart/2005/8/layout/hierarchy4"/>
    <dgm:cxn modelId="{D8F73116-1BC4-6E4C-B548-53E67389C716}" type="presParOf" srcId="{204B5037-99C6-F748-ABAB-EC652842BB0C}" destId="{6EF3B453-2B8B-D047-9ED4-52BD2C2DE37A}" srcOrd="1" destOrd="0" presId="urn:microsoft.com/office/officeart/2005/8/layout/hierarchy4"/>
    <dgm:cxn modelId="{7B2B8F2F-2344-B142-BA5B-3AB14BB49B5B}" type="presParOf" srcId="{CAA361D6-6A61-9D47-B473-F06A5B682388}" destId="{2980C714-1CDE-4B41-8F20-82B2FA83E90B}" srcOrd="3" destOrd="0" presId="urn:microsoft.com/office/officeart/2005/8/layout/hierarchy4"/>
    <dgm:cxn modelId="{982ECA06-0626-DC49-BF19-13241F19A2F3}" type="presParOf" srcId="{CAA361D6-6A61-9D47-B473-F06A5B682388}" destId="{41A6713A-9EFC-F841-A387-B98036AF8EA2}" srcOrd="4" destOrd="0" presId="urn:microsoft.com/office/officeart/2005/8/layout/hierarchy4"/>
    <dgm:cxn modelId="{556A9217-3E51-3843-B762-A791C7026196}" type="presParOf" srcId="{41A6713A-9EFC-F841-A387-B98036AF8EA2}" destId="{6CE4B1E0-7124-8A47-BC1B-9E8335CE9CB4}" srcOrd="0" destOrd="0" presId="urn:microsoft.com/office/officeart/2005/8/layout/hierarchy4"/>
    <dgm:cxn modelId="{604C7344-E830-854A-8BF6-74CF5B85B992}" type="presParOf" srcId="{41A6713A-9EFC-F841-A387-B98036AF8EA2}" destId="{4B3D8B63-A3A0-844F-A92A-6591F1345313}" srcOrd="1" destOrd="0" presId="urn:microsoft.com/office/officeart/2005/8/layout/hierarchy4"/>
    <dgm:cxn modelId="{70D76232-E5C2-1946-B21B-6E18BDDA0999}" type="presParOf" srcId="{40D743B5-7C97-7E46-9293-F82D51C55146}" destId="{36723AC2-2443-344F-AC3A-C83126521863}" srcOrd="1" destOrd="0" presId="urn:microsoft.com/office/officeart/2005/8/layout/hierarchy4"/>
    <dgm:cxn modelId="{E23B3C34-1932-1A41-AA27-1C5FCECD2BC7}" type="presParOf" srcId="{40D743B5-7C97-7E46-9293-F82D51C55146}" destId="{19B9D078-C5AC-EE42-B3E6-1F42E45B32F8}" srcOrd="2" destOrd="0" presId="urn:microsoft.com/office/officeart/2005/8/layout/hierarchy4"/>
    <dgm:cxn modelId="{0A84004F-C8BD-C64A-A27B-4F465779999F}" type="presParOf" srcId="{19B9D078-C5AC-EE42-B3E6-1F42E45B32F8}" destId="{DA9F97E4-EC73-2B4A-A34F-BBA94B91B61D}" srcOrd="0" destOrd="0" presId="urn:microsoft.com/office/officeart/2005/8/layout/hierarchy4"/>
    <dgm:cxn modelId="{27BA798E-8974-4241-8460-90EC7D7D033E}" type="presParOf" srcId="{19B9D078-C5AC-EE42-B3E6-1F42E45B32F8}" destId="{CE37366F-40A6-D14F-A773-32238D3DDC52}" srcOrd="1" destOrd="0" presId="urn:microsoft.com/office/officeart/2005/8/layout/hierarchy4"/>
    <dgm:cxn modelId="{0ECABB36-0957-FF4B-8DE4-F99B9D062611}" type="presParOf" srcId="{19B9D078-C5AC-EE42-B3E6-1F42E45B32F8}" destId="{642F517D-3FDE-EC4A-93D0-E83878E170E4}" srcOrd="2" destOrd="0" presId="urn:microsoft.com/office/officeart/2005/8/layout/hierarchy4"/>
    <dgm:cxn modelId="{59B55893-25F4-EE4F-8C32-052E00B730B0}" type="presParOf" srcId="{642F517D-3FDE-EC4A-93D0-E83878E170E4}" destId="{5C207509-49C6-9E41-98AF-8486E4924C2A}" srcOrd="0" destOrd="0" presId="urn:microsoft.com/office/officeart/2005/8/layout/hierarchy4"/>
    <dgm:cxn modelId="{F8AC9B6F-117E-EE4A-8E13-27DC98ABF1F2}" type="presParOf" srcId="{5C207509-49C6-9E41-98AF-8486E4924C2A}" destId="{51D93275-6439-944B-A1A8-DEBF16803462}" srcOrd="0" destOrd="0" presId="urn:microsoft.com/office/officeart/2005/8/layout/hierarchy4"/>
    <dgm:cxn modelId="{BACEF6EC-B7C0-5140-A57B-8A394F216FA1}" type="presParOf" srcId="{5C207509-49C6-9E41-98AF-8486E4924C2A}" destId="{5DA1F403-5A52-2A4D-8A80-806F0DB5ABA5}" srcOrd="1" destOrd="0" presId="urn:microsoft.com/office/officeart/2005/8/layout/hierarchy4"/>
    <dgm:cxn modelId="{0828345F-CD98-CB45-9098-0FB99D755FCE}" type="presParOf" srcId="{642F517D-3FDE-EC4A-93D0-E83878E170E4}" destId="{34A65448-5312-AD44-91C3-0BE8F853E9E7}" srcOrd="1" destOrd="0" presId="urn:microsoft.com/office/officeart/2005/8/layout/hierarchy4"/>
    <dgm:cxn modelId="{4B8046AC-C6DA-2B41-AE21-64417ACD2D54}" type="presParOf" srcId="{642F517D-3FDE-EC4A-93D0-E83878E170E4}" destId="{28A52663-4D2B-7A49-9543-55EBB558CC06}" srcOrd="2" destOrd="0" presId="urn:microsoft.com/office/officeart/2005/8/layout/hierarchy4"/>
    <dgm:cxn modelId="{C7692A22-0EF8-0844-A22F-B7ABB9270808}" type="presParOf" srcId="{28A52663-4D2B-7A49-9543-55EBB558CC06}" destId="{D50FF16E-0990-A642-9B54-8680203A9596}" srcOrd="0" destOrd="0" presId="urn:microsoft.com/office/officeart/2005/8/layout/hierarchy4"/>
    <dgm:cxn modelId="{CCB69324-C9B4-5D40-9083-2A168A2DEFA8}" type="presParOf" srcId="{28A52663-4D2B-7A49-9543-55EBB558CC06}" destId="{1EB05420-5F58-E640-9E8D-9F499A6C3D46}" srcOrd="1" destOrd="0" presId="urn:microsoft.com/office/officeart/2005/8/layout/hierarchy4"/>
    <dgm:cxn modelId="{6EBD158F-33B8-8A4B-82AF-0CE1EB63DD63}" type="presParOf" srcId="{642F517D-3FDE-EC4A-93D0-E83878E170E4}" destId="{2EAE224B-76EE-6445-BAA0-5994C28A481B}" srcOrd="3" destOrd="0" presId="urn:microsoft.com/office/officeart/2005/8/layout/hierarchy4"/>
    <dgm:cxn modelId="{2B26E732-80A6-1A42-98B3-CAF92D4413CF}" type="presParOf" srcId="{642F517D-3FDE-EC4A-93D0-E83878E170E4}" destId="{0D92FFEE-5587-5E46-9BED-B9011E6812F4}" srcOrd="4" destOrd="0" presId="urn:microsoft.com/office/officeart/2005/8/layout/hierarchy4"/>
    <dgm:cxn modelId="{86F3B164-52AB-8B45-804D-02BFCF04E30A}" type="presParOf" srcId="{0D92FFEE-5587-5E46-9BED-B9011E6812F4}" destId="{D4A3D050-36FF-9B48-80FA-62DEA08BFF16}" srcOrd="0" destOrd="0" presId="urn:microsoft.com/office/officeart/2005/8/layout/hierarchy4"/>
    <dgm:cxn modelId="{5D695991-7FFD-CC46-B275-5C975518FBA7}" type="presParOf" srcId="{0D92FFEE-5587-5E46-9BED-B9011E6812F4}" destId="{B0E130A9-BC48-9544-B2FE-F0AE8BAB0FE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F2C40EB-1E0E-5D4F-8990-4FB710755D50}" type="doc">
      <dgm:prSet loTypeId="urn:microsoft.com/office/officeart/2005/8/layout/hierarchy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0AB3E93-9425-FD43-8FE8-4E093F52417A}">
      <dgm:prSet phldrT="[Szöveg]" custT="1"/>
      <dgm:spPr>
        <a:noFill/>
        <a:ln>
          <a:solidFill>
            <a:srgbClr val="C99E5A"/>
          </a:solidFill>
        </a:ln>
      </dgm:spPr>
      <dgm:t>
        <a:bodyPr/>
        <a:lstStyle/>
        <a:p>
          <a:r>
            <a:rPr lang="hu-HU" sz="1800" b="1" dirty="0">
              <a:solidFill>
                <a:schemeClr val="accent6">
                  <a:lumMod val="50000"/>
                </a:schemeClr>
              </a:solidFill>
              <a:latin typeface="+mn-lt"/>
              <a:cs typeface="Times New Roman" panose="02020603050405020304" pitchFamily="18" charset="0"/>
            </a:rPr>
            <a:t>Szankciók</a:t>
          </a:r>
        </a:p>
      </dgm:t>
    </dgm:pt>
    <dgm:pt modelId="{D7344B25-13AB-7444-AEB9-8424BC53510F}" type="parTrans" cxnId="{6F13F9AA-BC3E-C344-920B-156937EC9D9C}">
      <dgm:prSet/>
      <dgm:spPr/>
      <dgm:t>
        <a:bodyPr/>
        <a:lstStyle/>
        <a:p>
          <a:endParaRPr lang="hu-H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268CCB-4486-9D4F-A9C0-05621C5467E2}" type="sibTrans" cxnId="{6F13F9AA-BC3E-C344-920B-156937EC9D9C}">
      <dgm:prSet/>
      <dgm:spPr/>
      <dgm:t>
        <a:bodyPr/>
        <a:lstStyle/>
        <a:p>
          <a:endParaRPr lang="hu-H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00537F-1786-2942-800B-849E8DC0CFDD}">
      <dgm:prSet custT="1"/>
      <dgm:spPr>
        <a:noFill/>
        <a:ln>
          <a:solidFill>
            <a:srgbClr val="C99E5A"/>
          </a:solidFill>
        </a:ln>
      </dgm:spPr>
      <dgm:t>
        <a:bodyPr/>
        <a:lstStyle/>
        <a:p>
          <a:r>
            <a:rPr lang="hu-HU" sz="1800" b="1" dirty="0">
              <a:solidFill>
                <a:schemeClr val="accent6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Intézkedések</a:t>
          </a:r>
        </a:p>
      </dgm:t>
    </dgm:pt>
    <dgm:pt modelId="{EBA94291-C7F8-5848-9B13-DCD8E43297C5}" type="parTrans" cxnId="{677B04C2-21E1-8C45-B915-ACB78F0B2873}">
      <dgm:prSet/>
      <dgm:spPr/>
      <dgm:t>
        <a:bodyPr/>
        <a:lstStyle/>
        <a:p>
          <a:endParaRPr lang="hu-H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137CD0-AEBC-E449-A01F-FEBCCE8E0BDD}" type="sibTrans" cxnId="{677B04C2-21E1-8C45-B915-ACB78F0B2873}">
      <dgm:prSet/>
      <dgm:spPr/>
      <dgm:t>
        <a:bodyPr/>
        <a:lstStyle/>
        <a:p>
          <a:endParaRPr lang="hu-H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AD122B-81B3-5C4C-BB15-5951581690B2}">
      <dgm:prSet custT="1"/>
      <dgm:spPr>
        <a:noFill/>
        <a:ln>
          <a:solidFill>
            <a:srgbClr val="C99E5A"/>
          </a:solidFill>
        </a:ln>
      </dgm:spPr>
      <dgm:t>
        <a:bodyPr/>
        <a:lstStyle/>
        <a:p>
          <a:r>
            <a:rPr lang="hu-HU" sz="1800" b="1" dirty="0">
              <a:solidFill>
                <a:schemeClr val="accent6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Áru-készlet </a:t>
          </a:r>
          <a:r>
            <a:rPr lang="hu-HU" sz="1800" b="1" dirty="0" err="1">
              <a:solidFill>
                <a:schemeClr val="accent6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lefogla-lása</a:t>
          </a:r>
          <a:endParaRPr lang="hu-HU" sz="1800" b="1" dirty="0">
            <a:solidFill>
              <a:schemeClr val="accent6">
                <a:lumMod val="50000"/>
              </a:schemeClr>
            </a:solidFill>
            <a:latin typeface="+mj-lt"/>
            <a:cs typeface="Times New Roman" panose="02020603050405020304" pitchFamily="18" charset="0"/>
          </a:endParaRPr>
        </a:p>
      </dgm:t>
    </dgm:pt>
    <dgm:pt modelId="{C4BBA1F2-A4BE-464B-ACB6-04A737A775DA}" type="parTrans" cxnId="{0202229D-4988-5343-B4FE-E223F6A22029}">
      <dgm:prSet/>
      <dgm:spPr/>
      <dgm:t>
        <a:bodyPr/>
        <a:lstStyle/>
        <a:p>
          <a:endParaRPr lang="hu-H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A7D6ED-4DC3-0C4F-A77C-EF554069E419}" type="sibTrans" cxnId="{0202229D-4988-5343-B4FE-E223F6A22029}">
      <dgm:prSet/>
      <dgm:spPr/>
      <dgm:t>
        <a:bodyPr/>
        <a:lstStyle/>
        <a:p>
          <a:endParaRPr lang="hu-H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82C7FE-93BD-614E-AE4C-D39653275F11}">
      <dgm:prSet custT="1"/>
      <dgm:spPr>
        <a:noFill/>
        <a:ln>
          <a:solidFill>
            <a:srgbClr val="C99E5A"/>
          </a:solidFill>
        </a:ln>
      </dgm:spPr>
      <dgm:t>
        <a:bodyPr/>
        <a:lstStyle/>
        <a:p>
          <a:r>
            <a:rPr lang="hu-HU" sz="1800" b="1" dirty="0">
              <a:solidFill>
                <a:schemeClr val="accent6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Üzlet-lezárás</a:t>
          </a:r>
        </a:p>
      </dgm:t>
    </dgm:pt>
    <dgm:pt modelId="{1938FEA3-4C91-5C4B-B605-42F5C7399263}" type="parTrans" cxnId="{DABA6A99-3609-BC44-BC8F-961FC5D9B9CC}">
      <dgm:prSet/>
      <dgm:spPr/>
      <dgm:t>
        <a:bodyPr/>
        <a:lstStyle/>
        <a:p>
          <a:endParaRPr lang="hu-H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736642-B3CA-BB48-8CCB-2D5D348668C3}" type="sibTrans" cxnId="{DABA6A99-3609-BC44-BC8F-961FC5D9B9CC}">
      <dgm:prSet/>
      <dgm:spPr/>
      <dgm:t>
        <a:bodyPr/>
        <a:lstStyle/>
        <a:p>
          <a:endParaRPr lang="hu-H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F9480F-D6B7-BB4F-81A3-52C785CC50F5}">
      <dgm:prSet custT="1"/>
      <dgm:spPr>
        <a:noFill/>
        <a:ln>
          <a:solidFill>
            <a:srgbClr val="C99E5A"/>
          </a:solidFill>
        </a:ln>
      </dgm:spPr>
      <dgm:t>
        <a:bodyPr/>
        <a:lstStyle/>
        <a:p>
          <a:r>
            <a:rPr lang="hu-HU" sz="1800" b="1" dirty="0" err="1">
              <a:solidFill>
                <a:srgbClr val="C00000"/>
              </a:solidFill>
              <a:latin typeface="+mj-lt"/>
              <a:cs typeface="Times New Roman" panose="02020603050405020304" pitchFamily="18" charset="0"/>
            </a:rPr>
            <a:t>Reparatív</a:t>
          </a:r>
          <a:endParaRPr lang="hu-HU" sz="1800" b="1" dirty="0">
            <a:solidFill>
              <a:srgbClr val="C00000"/>
            </a:solidFill>
            <a:latin typeface="+mj-lt"/>
            <a:cs typeface="Times New Roman" panose="02020603050405020304" pitchFamily="18" charset="0"/>
          </a:endParaRPr>
        </a:p>
      </dgm:t>
    </dgm:pt>
    <dgm:pt modelId="{5A3E2848-2843-884D-AF97-A691CE7BA431}" type="parTrans" cxnId="{F7854720-B5D0-2F45-8692-9132C90C9426}">
      <dgm:prSet/>
      <dgm:spPr/>
      <dgm:t>
        <a:bodyPr/>
        <a:lstStyle/>
        <a:p>
          <a:endParaRPr lang="hu-H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36AFBE-602E-7B4D-9223-ED4FE800FA90}" type="sibTrans" cxnId="{F7854720-B5D0-2F45-8692-9132C90C9426}">
      <dgm:prSet/>
      <dgm:spPr/>
      <dgm:t>
        <a:bodyPr/>
        <a:lstStyle/>
        <a:p>
          <a:endParaRPr lang="hu-H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2693CB-DD61-2A45-8EF6-F82C728CC9E8}">
      <dgm:prSet custT="1"/>
      <dgm:spPr>
        <a:noFill/>
        <a:ln>
          <a:solidFill>
            <a:srgbClr val="C99E5A"/>
          </a:solidFill>
        </a:ln>
      </dgm:spPr>
      <dgm:t>
        <a:bodyPr/>
        <a:lstStyle/>
        <a:p>
          <a:r>
            <a:rPr lang="hu-HU" sz="1800" b="1" dirty="0" err="1">
              <a:solidFill>
                <a:srgbClr val="C00000"/>
              </a:solidFill>
              <a:latin typeface="+mj-lt"/>
              <a:cs typeface="Times New Roman" panose="02020603050405020304" pitchFamily="18" charset="0"/>
            </a:rPr>
            <a:t>Represszív</a:t>
          </a:r>
          <a:endParaRPr lang="hu-HU" sz="1800" b="1" dirty="0">
            <a:solidFill>
              <a:srgbClr val="C00000"/>
            </a:solidFill>
            <a:latin typeface="+mj-lt"/>
            <a:cs typeface="Times New Roman" panose="02020603050405020304" pitchFamily="18" charset="0"/>
          </a:endParaRPr>
        </a:p>
      </dgm:t>
    </dgm:pt>
    <dgm:pt modelId="{420E6DC4-48F7-2F48-AF34-6CDF4AFCA545}" type="parTrans" cxnId="{440A51BB-21BD-A94D-A61E-C55648FA6D9A}">
      <dgm:prSet/>
      <dgm:spPr/>
      <dgm:t>
        <a:bodyPr/>
        <a:lstStyle/>
        <a:p>
          <a:endParaRPr lang="hu-H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938019-AADE-684B-8AD3-66B173153FCC}" type="sibTrans" cxnId="{440A51BB-21BD-A94D-A61E-C55648FA6D9A}">
      <dgm:prSet/>
      <dgm:spPr/>
      <dgm:t>
        <a:bodyPr/>
        <a:lstStyle/>
        <a:p>
          <a:endParaRPr lang="hu-H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BF145B-205B-0A45-857A-F9677158299A}">
      <dgm:prSet custT="1"/>
      <dgm:spPr>
        <a:noFill/>
        <a:ln>
          <a:solidFill>
            <a:srgbClr val="C99E5A"/>
          </a:solidFill>
        </a:ln>
      </dgm:spPr>
      <dgm:t>
        <a:bodyPr/>
        <a:lstStyle/>
        <a:p>
          <a:r>
            <a:rPr lang="hu-HU" sz="1800" b="1" dirty="0">
              <a:solidFill>
                <a:schemeClr val="accent6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Adó-bírság</a:t>
          </a:r>
        </a:p>
      </dgm:t>
    </dgm:pt>
    <dgm:pt modelId="{9D29F224-AC47-5248-ACDA-6586805C208B}" type="parTrans" cxnId="{132EF472-3D13-304F-ABF4-C2526E6ACF5B}">
      <dgm:prSet/>
      <dgm:spPr/>
      <dgm:t>
        <a:bodyPr/>
        <a:lstStyle/>
        <a:p>
          <a:endParaRPr lang="hu-H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9633A6-B695-8044-B184-F773EB309D35}" type="sibTrans" cxnId="{132EF472-3D13-304F-ABF4-C2526E6ACF5B}">
      <dgm:prSet/>
      <dgm:spPr/>
      <dgm:t>
        <a:bodyPr/>
        <a:lstStyle/>
        <a:p>
          <a:endParaRPr lang="hu-H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F114CF-BDE6-EE41-BA65-5F8C5B2D21F5}">
      <dgm:prSet custT="1"/>
      <dgm:spPr>
        <a:noFill/>
        <a:ln>
          <a:solidFill>
            <a:srgbClr val="C99E5A"/>
          </a:solidFill>
        </a:ln>
      </dgm:spPr>
      <dgm:t>
        <a:bodyPr/>
        <a:lstStyle/>
        <a:p>
          <a:r>
            <a:rPr lang="hu-HU" sz="1800" b="1" dirty="0">
              <a:solidFill>
                <a:schemeClr val="accent6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Kése-</a:t>
          </a:r>
          <a:r>
            <a:rPr lang="hu-HU" sz="1800" b="1" dirty="0" err="1">
              <a:solidFill>
                <a:schemeClr val="accent6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delmi</a:t>
          </a:r>
          <a:r>
            <a:rPr lang="hu-HU" sz="1800" b="1" dirty="0">
              <a:solidFill>
                <a:schemeClr val="accent6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 pótlék</a:t>
          </a:r>
        </a:p>
      </dgm:t>
    </dgm:pt>
    <dgm:pt modelId="{ED606A52-039A-B54F-819A-684C6B73C4CD}" type="parTrans" cxnId="{4D5C4E32-218F-E24F-ACA5-3F79B9A51B84}">
      <dgm:prSet/>
      <dgm:spPr/>
      <dgm:t>
        <a:bodyPr/>
        <a:lstStyle/>
        <a:p>
          <a:endParaRPr lang="hu-H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BC9399-970E-5147-86E8-964D60E5FC00}" type="sibTrans" cxnId="{4D5C4E32-218F-E24F-ACA5-3F79B9A51B84}">
      <dgm:prSet/>
      <dgm:spPr/>
      <dgm:t>
        <a:bodyPr/>
        <a:lstStyle/>
        <a:p>
          <a:endParaRPr lang="hu-H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A6B447-39D7-2943-9331-2BC59AACAA14}">
      <dgm:prSet custT="1"/>
      <dgm:spPr>
        <a:noFill/>
        <a:ln>
          <a:solidFill>
            <a:srgbClr val="C99E5A"/>
          </a:solidFill>
        </a:ln>
      </dgm:spPr>
      <dgm:t>
        <a:bodyPr/>
        <a:lstStyle/>
        <a:p>
          <a:r>
            <a:rPr lang="hu-HU" sz="1800" b="1" dirty="0">
              <a:solidFill>
                <a:schemeClr val="accent6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Ön-ellenőr-</a:t>
          </a:r>
          <a:r>
            <a:rPr lang="hu-HU" sz="1800" b="1" dirty="0" err="1">
              <a:solidFill>
                <a:schemeClr val="accent6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zési</a:t>
          </a:r>
          <a:r>
            <a:rPr lang="hu-HU" sz="1800" b="1" dirty="0">
              <a:solidFill>
                <a:schemeClr val="accent6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 pótlék</a:t>
          </a:r>
        </a:p>
      </dgm:t>
    </dgm:pt>
    <dgm:pt modelId="{42E4A5BC-2F99-7244-80A8-66592345D8C3}" type="parTrans" cxnId="{89DE70E1-C578-4245-8DB2-DD65ECE85863}">
      <dgm:prSet/>
      <dgm:spPr/>
      <dgm:t>
        <a:bodyPr/>
        <a:lstStyle/>
        <a:p>
          <a:endParaRPr lang="hu-H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63E3FD-F6B2-864F-AED5-2D1674C18F99}" type="sibTrans" cxnId="{89DE70E1-C578-4245-8DB2-DD65ECE85863}">
      <dgm:prSet/>
      <dgm:spPr/>
      <dgm:t>
        <a:bodyPr/>
        <a:lstStyle/>
        <a:p>
          <a:endParaRPr lang="hu-H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8B6874-8F41-9349-8027-F5E6E6ECD402}">
      <dgm:prSet custT="1"/>
      <dgm:spPr>
        <a:noFill/>
        <a:ln>
          <a:solidFill>
            <a:srgbClr val="C99E5A"/>
          </a:solidFill>
        </a:ln>
      </dgm:spPr>
      <dgm:t>
        <a:bodyPr/>
        <a:lstStyle/>
        <a:p>
          <a:r>
            <a:rPr lang="hu-HU" sz="1800" b="1" dirty="0" err="1">
              <a:solidFill>
                <a:schemeClr val="accent6">
                  <a:lumMod val="50000"/>
                </a:schemeClr>
              </a:solidFill>
              <a:latin typeface="+mn-lt"/>
              <a:cs typeface="Times New Roman" panose="02020603050405020304" pitchFamily="18" charset="0"/>
            </a:rPr>
            <a:t>Mulasz-tási</a:t>
          </a:r>
          <a:r>
            <a:rPr lang="hu-HU" sz="1800" b="1" dirty="0">
              <a:solidFill>
                <a:schemeClr val="accent6">
                  <a:lumMod val="50000"/>
                </a:schemeClr>
              </a:solidFill>
              <a:latin typeface="+mn-lt"/>
              <a:cs typeface="Times New Roman" panose="02020603050405020304" pitchFamily="18" charset="0"/>
            </a:rPr>
            <a:t> bírság</a:t>
          </a:r>
        </a:p>
      </dgm:t>
    </dgm:pt>
    <dgm:pt modelId="{1DC6024A-776A-874B-9676-BDF18623F088}" type="parTrans" cxnId="{9932CCE4-DA1D-FA4A-8C10-73F37ED742B5}">
      <dgm:prSet/>
      <dgm:spPr/>
      <dgm:t>
        <a:bodyPr/>
        <a:lstStyle/>
        <a:p>
          <a:endParaRPr lang="hu-H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811063-462C-6946-AB86-E3106E7EA30D}" type="sibTrans" cxnId="{9932CCE4-DA1D-FA4A-8C10-73F37ED742B5}">
      <dgm:prSet/>
      <dgm:spPr/>
      <dgm:t>
        <a:bodyPr/>
        <a:lstStyle/>
        <a:p>
          <a:endParaRPr lang="hu-H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2CEB42-70CF-FF4E-B0B7-1D0995F547F5}">
      <dgm:prSet custT="1"/>
      <dgm:spPr>
        <a:noFill/>
        <a:ln>
          <a:solidFill>
            <a:srgbClr val="C99E5A"/>
          </a:solidFill>
        </a:ln>
      </dgm:spPr>
      <dgm:t>
        <a:bodyPr/>
        <a:lstStyle/>
        <a:p>
          <a:r>
            <a:rPr lang="hu-HU" sz="1800" b="1" dirty="0">
              <a:solidFill>
                <a:schemeClr val="accent6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Adó-szám törlése</a:t>
          </a:r>
        </a:p>
      </dgm:t>
    </dgm:pt>
    <dgm:pt modelId="{E954F492-02B8-5046-B230-E0EFBB7AF7BE}" type="parTrans" cxnId="{6A1F854C-91AF-8946-B60F-97A6F2B40D53}">
      <dgm:prSet/>
      <dgm:spPr/>
      <dgm:t>
        <a:bodyPr/>
        <a:lstStyle/>
        <a:p>
          <a:endParaRPr lang="hu-H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DA100D-2A67-F442-AEB8-06A41ADCAE3B}" type="sibTrans" cxnId="{6A1F854C-91AF-8946-B60F-97A6F2B40D53}">
      <dgm:prSet/>
      <dgm:spPr/>
      <dgm:t>
        <a:bodyPr/>
        <a:lstStyle/>
        <a:p>
          <a:endParaRPr lang="hu-H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2A8832-D310-5742-8335-F08657265667}" type="pres">
      <dgm:prSet presAssocID="{DF2C40EB-1E0E-5D4F-8990-4FB710755D5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712C4FE8-0923-0446-B7F4-96AC00448EFB}" type="pres">
      <dgm:prSet presAssocID="{30AB3E93-9425-FD43-8FE8-4E093F52417A}" presName="vertOne" presStyleCnt="0"/>
      <dgm:spPr/>
    </dgm:pt>
    <dgm:pt modelId="{AFDC2224-1C70-6F40-A8CD-76FC02091FE9}" type="pres">
      <dgm:prSet presAssocID="{30AB3E93-9425-FD43-8FE8-4E093F52417A}" presName="txOne" presStyleLbl="node0" presStyleIdx="0" presStyleCnt="2" custScaleY="60522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7C83D259-153D-924A-ABFF-EF844756E539}" type="pres">
      <dgm:prSet presAssocID="{30AB3E93-9425-FD43-8FE8-4E093F52417A}" presName="parTransOne" presStyleCnt="0"/>
      <dgm:spPr/>
    </dgm:pt>
    <dgm:pt modelId="{704CF920-28D7-6641-9FDE-8408E0E09B0F}" type="pres">
      <dgm:prSet presAssocID="{30AB3E93-9425-FD43-8FE8-4E093F52417A}" presName="horzOne" presStyleCnt="0"/>
      <dgm:spPr/>
    </dgm:pt>
    <dgm:pt modelId="{0697CDD6-930A-5847-9610-A58086F69759}" type="pres">
      <dgm:prSet presAssocID="{7FF9480F-D6B7-BB4F-81A3-52C785CC50F5}" presName="vertTwo" presStyleCnt="0"/>
      <dgm:spPr/>
    </dgm:pt>
    <dgm:pt modelId="{6AC9F1C8-679E-894A-B280-B9E6679F7587}" type="pres">
      <dgm:prSet presAssocID="{7FF9480F-D6B7-BB4F-81A3-52C785CC50F5}" presName="txTwo" presStyleLbl="node2" presStyleIdx="0" presStyleCnt="5" custScaleY="3901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BDDABE1E-C2B4-3F41-A444-BD7C627ACD1A}" type="pres">
      <dgm:prSet presAssocID="{7FF9480F-D6B7-BB4F-81A3-52C785CC50F5}" presName="parTransTwo" presStyleCnt="0"/>
      <dgm:spPr/>
    </dgm:pt>
    <dgm:pt modelId="{B049D819-A400-8443-B079-22076B8690F1}" type="pres">
      <dgm:prSet presAssocID="{7FF9480F-D6B7-BB4F-81A3-52C785CC50F5}" presName="horzTwo" presStyleCnt="0"/>
      <dgm:spPr/>
    </dgm:pt>
    <dgm:pt modelId="{28CD4607-66D6-7745-84AF-FC7412A6F470}" type="pres">
      <dgm:prSet presAssocID="{DEF114CF-BDE6-EE41-BA65-5F8C5B2D21F5}" presName="vertThree" presStyleCnt="0"/>
      <dgm:spPr/>
    </dgm:pt>
    <dgm:pt modelId="{59B5030D-ADE1-124E-A44C-2B3DBCB8EF5D}" type="pres">
      <dgm:prSet presAssocID="{DEF114CF-BDE6-EE41-BA65-5F8C5B2D21F5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5221760D-4802-5042-960E-272F5152221D}" type="pres">
      <dgm:prSet presAssocID="{DEF114CF-BDE6-EE41-BA65-5F8C5B2D21F5}" presName="horzThree" presStyleCnt="0"/>
      <dgm:spPr/>
    </dgm:pt>
    <dgm:pt modelId="{ABDD1085-1C29-3D42-857A-9AA95D1F8242}" type="pres">
      <dgm:prSet presAssocID="{E5BC9399-970E-5147-86E8-964D60E5FC00}" presName="sibSpaceThree" presStyleCnt="0"/>
      <dgm:spPr/>
    </dgm:pt>
    <dgm:pt modelId="{D20F0170-1409-4949-BB72-1D8C223E418D}" type="pres">
      <dgm:prSet presAssocID="{45A6B447-39D7-2943-9331-2BC59AACAA14}" presName="vertThree" presStyleCnt="0"/>
      <dgm:spPr/>
    </dgm:pt>
    <dgm:pt modelId="{F3220328-1103-F14B-8757-E086BEE2DBB4}" type="pres">
      <dgm:prSet presAssocID="{45A6B447-39D7-2943-9331-2BC59AACAA14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4DE1D300-B5EF-754E-AE81-876E317F562E}" type="pres">
      <dgm:prSet presAssocID="{45A6B447-39D7-2943-9331-2BC59AACAA14}" presName="horzThree" presStyleCnt="0"/>
      <dgm:spPr/>
    </dgm:pt>
    <dgm:pt modelId="{A2A26619-8C14-0245-B10E-9CFA0A50C8D0}" type="pres">
      <dgm:prSet presAssocID="{3336AFBE-602E-7B4D-9223-ED4FE800FA90}" presName="sibSpaceTwo" presStyleCnt="0"/>
      <dgm:spPr/>
    </dgm:pt>
    <dgm:pt modelId="{5E8E93E1-A167-874A-B0C0-3BD08B543AA7}" type="pres">
      <dgm:prSet presAssocID="{4A2693CB-DD61-2A45-8EF6-F82C728CC9E8}" presName="vertTwo" presStyleCnt="0"/>
      <dgm:spPr/>
    </dgm:pt>
    <dgm:pt modelId="{A577D99A-F00A-8540-B88B-C8A8ABD23A0D}" type="pres">
      <dgm:prSet presAssocID="{4A2693CB-DD61-2A45-8EF6-F82C728CC9E8}" presName="txTwo" presStyleLbl="node2" presStyleIdx="1" presStyleCnt="5" custScaleY="39069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C5B43C4B-76FC-1F44-A2D6-B15EE82F9D08}" type="pres">
      <dgm:prSet presAssocID="{4A2693CB-DD61-2A45-8EF6-F82C728CC9E8}" presName="parTransTwo" presStyleCnt="0"/>
      <dgm:spPr/>
    </dgm:pt>
    <dgm:pt modelId="{2D557FB5-4386-C14B-B9A8-5245249D61CB}" type="pres">
      <dgm:prSet presAssocID="{4A2693CB-DD61-2A45-8EF6-F82C728CC9E8}" presName="horzTwo" presStyleCnt="0"/>
      <dgm:spPr/>
    </dgm:pt>
    <dgm:pt modelId="{A28C47E5-7023-1D4F-A147-C2C4C216A006}" type="pres">
      <dgm:prSet presAssocID="{29BF145B-205B-0A45-857A-F9677158299A}" presName="vertThree" presStyleCnt="0"/>
      <dgm:spPr/>
    </dgm:pt>
    <dgm:pt modelId="{FC676F57-8DD2-9842-8CE1-B193F40E4E08}" type="pres">
      <dgm:prSet presAssocID="{29BF145B-205B-0A45-857A-F9677158299A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33F8858B-52B9-834F-9C09-A2B304C9FEFE}" type="pres">
      <dgm:prSet presAssocID="{29BF145B-205B-0A45-857A-F9677158299A}" presName="horzThree" presStyleCnt="0"/>
      <dgm:spPr/>
    </dgm:pt>
    <dgm:pt modelId="{4E213857-D0FB-7F41-8E0F-648CAF15D63A}" type="pres">
      <dgm:prSet presAssocID="{F09633A6-B695-8044-B184-F773EB309D35}" presName="sibSpaceThree" presStyleCnt="0"/>
      <dgm:spPr/>
    </dgm:pt>
    <dgm:pt modelId="{6F5E5356-9B15-5546-A7F3-997D3533FE38}" type="pres">
      <dgm:prSet presAssocID="{AE8B6874-8F41-9349-8027-F5E6E6ECD402}" presName="vertThree" presStyleCnt="0"/>
      <dgm:spPr/>
    </dgm:pt>
    <dgm:pt modelId="{7F4AB88E-DEC8-CE49-B240-C786EFD36652}" type="pres">
      <dgm:prSet presAssocID="{AE8B6874-8F41-9349-8027-F5E6E6ECD402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59BB9B4A-7A99-5645-AA21-89DB3C7C3CB7}" type="pres">
      <dgm:prSet presAssocID="{AE8B6874-8F41-9349-8027-F5E6E6ECD402}" presName="horzThree" presStyleCnt="0"/>
      <dgm:spPr/>
    </dgm:pt>
    <dgm:pt modelId="{F43CC0C8-67CD-364B-989D-0612B9D85B06}" type="pres">
      <dgm:prSet presAssocID="{E9268CCB-4486-9D4F-A9C0-05621C5467E2}" presName="sibSpaceOne" presStyleCnt="0"/>
      <dgm:spPr/>
    </dgm:pt>
    <dgm:pt modelId="{90F7B884-5128-B842-91E9-93BB3FF82882}" type="pres">
      <dgm:prSet presAssocID="{F800537F-1786-2942-800B-849E8DC0CFDD}" presName="vertOne" presStyleCnt="0"/>
      <dgm:spPr/>
    </dgm:pt>
    <dgm:pt modelId="{CCF9C03D-4D9B-C34E-BC7F-41E4F8AFC5C8}" type="pres">
      <dgm:prSet presAssocID="{F800537F-1786-2942-800B-849E8DC0CFDD}" presName="txOne" presStyleLbl="node0" presStyleIdx="1" presStyleCnt="2" custScaleY="111504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3501ABD9-F0D2-8747-98E1-716DFE26E09B}" type="pres">
      <dgm:prSet presAssocID="{F800537F-1786-2942-800B-849E8DC0CFDD}" presName="parTransOne" presStyleCnt="0"/>
      <dgm:spPr/>
    </dgm:pt>
    <dgm:pt modelId="{446F214C-A9B5-384D-9FEF-B55B0883A16B}" type="pres">
      <dgm:prSet presAssocID="{F800537F-1786-2942-800B-849E8DC0CFDD}" presName="horzOne" presStyleCnt="0"/>
      <dgm:spPr/>
    </dgm:pt>
    <dgm:pt modelId="{3D124A30-0231-2642-A24F-C246690E89EB}" type="pres">
      <dgm:prSet presAssocID="{E1AD122B-81B3-5C4C-BB15-5951581690B2}" presName="vertTwo" presStyleCnt="0"/>
      <dgm:spPr/>
    </dgm:pt>
    <dgm:pt modelId="{985207AC-505B-3F4F-90A7-6B6474DD0183}" type="pres">
      <dgm:prSet presAssocID="{E1AD122B-81B3-5C4C-BB15-5951581690B2}" presName="txTwo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471EF747-8F0F-574B-826D-E3BAC7FBF7CF}" type="pres">
      <dgm:prSet presAssocID="{E1AD122B-81B3-5C4C-BB15-5951581690B2}" presName="horzTwo" presStyleCnt="0"/>
      <dgm:spPr/>
    </dgm:pt>
    <dgm:pt modelId="{F212B264-65F9-9445-83CE-60156D8FF006}" type="pres">
      <dgm:prSet presAssocID="{99A7D6ED-4DC3-0C4F-A77C-EF554069E419}" presName="sibSpaceTwo" presStyleCnt="0"/>
      <dgm:spPr/>
    </dgm:pt>
    <dgm:pt modelId="{25C44789-5BEF-A447-83B3-A7957A3709EE}" type="pres">
      <dgm:prSet presAssocID="{7682C7FE-93BD-614E-AE4C-D39653275F11}" presName="vertTwo" presStyleCnt="0"/>
      <dgm:spPr/>
    </dgm:pt>
    <dgm:pt modelId="{A7C98C27-7FBC-B94F-9DB5-D85B85F46996}" type="pres">
      <dgm:prSet presAssocID="{7682C7FE-93BD-614E-AE4C-D39653275F11}" presName="txTwo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4FF77225-CCF8-E843-BF1B-A17E7271DAC1}" type="pres">
      <dgm:prSet presAssocID="{7682C7FE-93BD-614E-AE4C-D39653275F11}" presName="horzTwo" presStyleCnt="0"/>
      <dgm:spPr/>
    </dgm:pt>
    <dgm:pt modelId="{6C7E84A6-A9BA-4F47-B18E-87428200F159}" type="pres">
      <dgm:prSet presAssocID="{9B736642-B3CA-BB48-8CCB-2D5D348668C3}" presName="sibSpaceTwo" presStyleCnt="0"/>
      <dgm:spPr/>
    </dgm:pt>
    <dgm:pt modelId="{010695F9-C87D-974C-A069-533A92C87D54}" type="pres">
      <dgm:prSet presAssocID="{EB2CEB42-70CF-FF4E-B0B7-1D0995F547F5}" presName="vertTwo" presStyleCnt="0"/>
      <dgm:spPr/>
    </dgm:pt>
    <dgm:pt modelId="{C80AF3DB-7ABD-CD4B-B868-A0BC1F1EAF5C}" type="pres">
      <dgm:prSet presAssocID="{EB2CEB42-70CF-FF4E-B0B7-1D0995F547F5}" presName="txTwo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983E10D2-380B-1448-8F74-92E63BE1EF44}" type="pres">
      <dgm:prSet presAssocID="{EB2CEB42-70CF-FF4E-B0B7-1D0995F547F5}" presName="horzTwo" presStyleCnt="0"/>
      <dgm:spPr/>
    </dgm:pt>
  </dgm:ptLst>
  <dgm:cxnLst>
    <dgm:cxn modelId="{132EF472-3D13-304F-ABF4-C2526E6ACF5B}" srcId="{4A2693CB-DD61-2A45-8EF6-F82C728CC9E8}" destId="{29BF145B-205B-0A45-857A-F9677158299A}" srcOrd="0" destOrd="0" parTransId="{9D29F224-AC47-5248-ACDA-6586805C208B}" sibTransId="{F09633A6-B695-8044-B184-F773EB309D35}"/>
    <dgm:cxn modelId="{392156C0-0474-B443-97F1-0ACA66661B04}" type="presOf" srcId="{4A2693CB-DD61-2A45-8EF6-F82C728CC9E8}" destId="{A577D99A-F00A-8540-B88B-C8A8ABD23A0D}" srcOrd="0" destOrd="0" presId="urn:microsoft.com/office/officeart/2005/8/layout/hierarchy4"/>
    <dgm:cxn modelId="{DABA6A99-3609-BC44-BC8F-961FC5D9B9CC}" srcId="{F800537F-1786-2942-800B-849E8DC0CFDD}" destId="{7682C7FE-93BD-614E-AE4C-D39653275F11}" srcOrd="1" destOrd="0" parTransId="{1938FEA3-4C91-5C4B-B605-42F5C7399263}" sibTransId="{9B736642-B3CA-BB48-8CCB-2D5D348668C3}"/>
    <dgm:cxn modelId="{FD5FA78D-F382-BA42-AA90-7578D4859E50}" type="presOf" srcId="{30AB3E93-9425-FD43-8FE8-4E093F52417A}" destId="{AFDC2224-1C70-6F40-A8CD-76FC02091FE9}" srcOrd="0" destOrd="0" presId="urn:microsoft.com/office/officeart/2005/8/layout/hierarchy4"/>
    <dgm:cxn modelId="{F6C69FFF-840B-A04B-B286-48234D06446F}" type="presOf" srcId="{45A6B447-39D7-2943-9331-2BC59AACAA14}" destId="{F3220328-1103-F14B-8757-E086BEE2DBB4}" srcOrd="0" destOrd="0" presId="urn:microsoft.com/office/officeart/2005/8/layout/hierarchy4"/>
    <dgm:cxn modelId="{6F13F9AA-BC3E-C344-920B-156937EC9D9C}" srcId="{DF2C40EB-1E0E-5D4F-8990-4FB710755D50}" destId="{30AB3E93-9425-FD43-8FE8-4E093F52417A}" srcOrd="0" destOrd="0" parTransId="{D7344B25-13AB-7444-AEB9-8424BC53510F}" sibTransId="{E9268CCB-4486-9D4F-A9C0-05621C5467E2}"/>
    <dgm:cxn modelId="{7C8132CF-2A15-0845-AB00-B33326BA4A30}" type="presOf" srcId="{E1AD122B-81B3-5C4C-BB15-5951581690B2}" destId="{985207AC-505B-3F4F-90A7-6B6474DD0183}" srcOrd="0" destOrd="0" presId="urn:microsoft.com/office/officeart/2005/8/layout/hierarchy4"/>
    <dgm:cxn modelId="{89DE70E1-C578-4245-8DB2-DD65ECE85863}" srcId="{7FF9480F-D6B7-BB4F-81A3-52C785CC50F5}" destId="{45A6B447-39D7-2943-9331-2BC59AACAA14}" srcOrd="1" destOrd="0" parTransId="{42E4A5BC-2F99-7244-80A8-66592345D8C3}" sibTransId="{9963E3FD-F6B2-864F-AED5-2D1674C18F99}"/>
    <dgm:cxn modelId="{D293E6F0-D8DF-084E-A527-9501A7208FEF}" type="presOf" srcId="{29BF145B-205B-0A45-857A-F9677158299A}" destId="{FC676F57-8DD2-9842-8CE1-B193F40E4E08}" srcOrd="0" destOrd="0" presId="urn:microsoft.com/office/officeart/2005/8/layout/hierarchy4"/>
    <dgm:cxn modelId="{3E5C27C3-7352-9A47-8C5E-878F1A70110F}" type="presOf" srcId="{F800537F-1786-2942-800B-849E8DC0CFDD}" destId="{CCF9C03D-4D9B-C34E-BC7F-41E4F8AFC5C8}" srcOrd="0" destOrd="0" presId="urn:microsoft.com/office/officeart/2005/8/layout/hierarchy4"/>
    <dgm:cxn modelId="{440A51BB-21BD-A94D-A61E-C55648FA6D9A}" srcId="{30AB3E93-9425-FD43-8FE8-4E093F52417A}" destId="{4A2693CB-DD61-2A45-8EF6-F82C728CC9E8}" srcOrd="1" destOrd="0" parTransId="{420E6DC4-48F7-2F48-AF34-6CDF4AFCA545}" sibTransId="{47938019-AADE-684B-8AD3-66B173153FCC}"/>
    <dgm:cxn modelId="{F7854720-B5D0-2F45-8692-9132C90C9426}" srcId="{30AB3E93-9425-FD43-8FE8-4E093F52417A}" destId="{7FF9480F-D6B7-BB4F-81A3-52C785CC50F5}" srcOrd="0" destOrd="0" parTransId="{5A3E2848-2843-884D-AF97-A691CE7BA431}" sibTransId="{3336AFBE-602E-7B4D-9223-ED4FE800FA90}"/>
    <dgm:cxn modelId="{ED62A53A-77CC-7E43-BDDE-2739299CFE04}" type="presOf" srcId="{DEF114CF-BDE6-EE41-BA65-5F8C5B2D21F5}" destId="{59B5030D-ADE1-124E-A44C-2B3DBCB8EF5D}" srcOrd="0" destOrd="0" presId="urn:microsoft.com/office/officeart/2005/8/layout/hierarchy4"/>
    <dgm:cxn modelId="{7B01F940-1244-D744-A815-C83A674E5546}" type="presOf" srcId="{EB2CEB42-70CF-FF4E-B0B7-1D0995F547F5}" destId="{C80AF3DB-7ABD-CD4B-B868-A0BC1F1EAF5C}" srcOrd="0" destOrd="0" presId="urn:microsoft.com/office/officeart/2005/8/layout/hierarchy4"/>
    <dgm:cxn modelId="{9932CCE4-DA1D-FA4A-8C10-73F37ED742B5}" srcId="{4A2693CB-DD61-2A45-8EF6-F82C728CC9E8}" destId="{AE8B6874-8F41-9349-8027-F5E6E6ECD402}" srcOrd="1" destOrd="0" parTransId="{1DC6024A-776A-874B-9676-BDF18623F088}" sibTransId="{62811063-462C-6946-AB86-E3106E7EA30D}"/>
    <dgm:cxn modelId="{4D5C4E32-218F-E24F-ACA5-3F79B9A51B84}" srcId="{7FF9480F-D6B7-BB4F-81A3-52C785CC50F5}" destId="{DEF114CF-BDE6-EE41-BA65-5F8C5B2D21F5}" srcOrd="0" destOrd="0" parTransId="{ED606A52-039A-B54F-819A-684C6B73C4CD}" sibTransId="{E5BC9399-970E-5147-86E8-964D60E5FC00}"/>
    <dgm:cxn modelId="{8DD5BB3D-6961-A141-B263-CBC1A18B2DEF}" type="presOf" srcId="{7682C7FE-93BD-614E-AE4C-D39653275F11}" destId="{A7C98C27-7FBC-B94F-9DB5-D85B85F46996}" srcOrd="0" destOrd="0" presId="urn:microsoft.com/office/officeart/2005/8/layout/hierarchy4"/>
    <dgm:cxn modelId="{677B04C2-21E1-8C45-B915-ACB78F0B2873}" srcId="{DF2C40EB-1E0E-5D4F-8990-4FB710755D50}" destId="{F800537F-1786-2942-800B-849E8DC0CFDD}" srcOrd="1" destOrd="0" parTransId="{EBA94291-C7F8-5848-9B13-DCD8E43297C5}" sibTransId="{BA137CD0-AEBC-E449-A01F-FEBCCE8E0BDD}"/>
    <dgm:cxn modelId="{6A1F854C-91AF-8946-B60F-97A6F2B40D53}" srcId="{F800537F-1786-2942-800B-849E8DC0CFDD}" destId="{EB2CEB42-70CF-FF4E-B0B7-1D0995F547F5}" srcOrd="2" destOrd="0" parTransId="{E954F492-02B8-5046-B230-E0EFBB7AF7BE}" sibTransId="{76DA100D-2A67-F442-AEB8-06A41ADCAE3B}"/>
    <dgm:cxn modelId="{0202229D-4988-5343-B4FE-E223F6A22029}" srcId="{F800537F-1786-2942-800B-849E8DC0CFDD}" destId="{E1AD122B-81B3-5C4C-BB15-5951581690B2}" srcOrd="0" destOrd="0" parTransId="{C4BBA1F2-A4BE-464B-ACB6-04A737A775DA}" sibTransId="{99A7D6ED-4DC3-0C4F-A77C-EF554069E419}"/>
    <dgm:cxn modelId="{8DC97001-ECB0-9247-91B7-ED8DFD95DA1F}" type="presOf" srcId="{AE8B6874-8F41-9349-8027-F5E6E6ECD402}" destId="{7F4AB88E-DEC8-CE49-B240-C786EFD36652}" srcOrd="0" destOrd="0" presId="urn:microsoft.com/office/officeart/2005/8/layout/hierarchy4"/>
    <dgm:cxn modelId="{FA0553C5-5A8A-A244-B609-C2A4C8C6334E}" type="presOf" srcId="{DF2C40EB-1E0E-5D4F-8990-4FB710755D50}" destId="{972A8832-D310-5742-8335-F08657265667}" srcOrd="0" destOrd="0" presId="urn:microsoft.com/office/officeart/2005/8/layout/hierarchy4"/>
    <dgm:cxn modelId="{EFEC7776-2125-C949-B955-394806101B72}" type="presOf" srcId="{7FF9480F-D6B7-BB4F-81A3-52C785CC50F5}" destId="{6AC9F1C8-679E-894A-B280-B9E6679F7587}" srcOrd="0" destOrd="0" presId="urn:microsoft.com/office/officeart/2005/8/layout/hierarchy4"/>
    <dgm:cxn modelId="{FEB4E493-961E-784A-A996-BDFAD2D79F5B}" type="presParOf" srcId="{972A8832-D310-5742-8335-F08657265667}" destId="{712C4FE8-0923-0446-B7F4-96AC00448EFB}" srcOrd="0" destOrd="0" presId="urn:microsoft.com/office/officeart/2005/8/layout/hierarchy4"/>
    <dgm:cxn modelId="{4FCD236A-41DA-CE45-A02E-EB80C2565759}" type="presParOf" srcId="{712C4FE8-0923-0446-B7F4-96AC00448EFB}" destId="{AFDC2224-1C70-6F40-A8CD-76FC02091FE9}" srcOrd="0" destOrd="0" presId="urn:microsoft.com/office/officeart/2005/8/layout/hierarchy4"/>
    <dgm:cxn modelId="{E4EF99F2-CBE7-284B-93D9-4C4D7DB31EBD}" type="presParOf" srcId="{712C4FE8-0923-0446-B7F4-96AC00448EFB}" destId="{7C83D259-153D-924A-ABFF-EF844756E539}" srcOrd="1" destOrd="0" presId="urn:microsoft.com/office/officeart/2005/8/layout/hierarchy4"/>
    <dgm:cxn modelId="{CFB93350-0EC6-D442-AE2E-C7EC14977812}" type="presParOf" srcId="{712C4FE8-0923-0446-B7F4-96AC00448EFB}" destId="{704CF920-28D7-6641-9FDE-8408E0E09B0F}" srcOrd="2" destOrd="0" presId="urn:microsoft.com/office/officeart/2005/8/layout/hierarchy4"/>
    <dgm:cxn modelId="{45E082ED-44D3-3448-A1D0-13F4C20E83B5}" type="presParOf" srcId="{704CF920-28D7-6641-9FDE-8408E0E09B0F}" destId="{0697CDD6-930A-5847-9610-A58086F69759}" srcOrd="0" destOrd="0" presId="urn:microsoft.com/office/officeart/2005/8/layout/hierarchy4"/>
    <dgm:cxn modelId="{88A752BB-24EF-3F43-AB9C-02167ECD5D46}" type="presParOf" srcId="{0697CDD6-930A-5847-9610-A58086F69759}" destId="{6AC9F1C8-679E-894A-B280-B9E6679F7587}" srcOrd="0" destOrd="0" presId="urn:microsoft.com/office/officeart/2005/8/layout/hierarchy4"/>
    <dgm:cxn modelId="{64E8E9FC-AF02-6442-BBB0-7EE6EAB8CB76}" type="presParOf" srcId="{0697CDD6-930A-5847-9610-A58086F69759}" destId="{BDDABE1E-C2B4-3F41-A444-BD7C627ACD1A}" srcOrd="1" destOrd="0" presId="urn:microsoft.com/office/officeart/2005/8/layout/hierarchy4"/>
    <dgm:cxn modelId="{4DF7F9E7-C148-4D4F-B9D2-9DBC6A56BF2A}" type="presParOf" srcId="{0697CDD6-930A-5847-9610-A58086F69759}" destId="{B049D819-A400-8443-B079-22076B8690F1}" srcOrd="2" destOrd="0" presId="urn:microsoft.com/office/officeart/2005/8/layout/hierarchy4"/>
    <dgm:cxn modelId="{B6E3D27E-D7B8-584D-838E-B4538910B069}" type="presParOf" srcId="{B049D819-A400-8443-B079-22076B8690F1}" destId="{28CD4607-66D6-7745-84AF-FC7412A6F470}" srcOrd="0" destOrd="0" presId="urn:microsoft.com/office/officeart/2005/8/layout/hierarchy4"/>
    <dgm:cxn modelId="{61FADE87-95E1-E94F-952E-360667FBA6D4}" type="presParOf" srcId="{28CD4607-66D6-7745-84AF-FC7412A6F470}" destId="{59B5030D-ADE1-124E-A44C-2B3DBCB8EF5D}" srcOrd="0" destOrd="0" presId="urn:microsoft.com/office/officeart/2005/8/layout/hierarchy4"/>
    <dgm:cxn modelId="{71766012-30A0-E64C-8BEE-8F4700CBF58D}" type="presParOf" srcId="{28CD4607-66D6-7745-84AF-FC7412A6F470}" destId="{5221760D-4802-5042-960E-272F5152221D}" srcOrd="1" destOrd="0" presId="urn:microsoft.com/office/officeart/2005/8/layout/hierarchy4"/>
    <dgm:cxn modelId="{986F7D8D-ACE4-BD4B-B732-56C03BC8C43C}" type="presParOf" srcId="{B049D819-A400-8443-B079-22076B8690F1}" destId="{ABDD1085-1C29-3D42-857A-9AA95D1F8242}" srcOrd="1" destOrd="0" presId="urn:microsoft.com/office/officeart/2005/8/layout/hierarchy4"/>
    <dgm:cxn modelId="{FB641EE9-57CB-7B4D-A44B-BBB8A70E4ADD}" type="presParOf" srcId="{B049D819-A400-8443-B079-22076B8690F1}" destId="{D20F0170-1409-4949-BB72-1D8C223E418D}" srcOrd="2" destOrd="0" presId="urn:microsoft.com/office/officeart/2005/8/layout/hierarchy4"/>
    <dgm:cxn modelId="{94FF125E-FC62-1442-86F3-7A112E3D1D6D}" type="presParOf" srcId="{D20F0170-1409-4949-BB72-1D8C223E418D}" destId="{F3220328-1103-F14B-8757-E086BEE2DBB4}" srcOrd="0" destOrd="0" presId="urn:microsoft.com/office/officeart/2005/8/layout/hierarchy4"/>
    <dgm:cxn modelId="{782FBBB0-AC9F-BD45-A0A8-70AE3D043514}" type="presParOf" srcId="{D20F0170-1409-4949-BB72-1D8C223E418D}" destId="{4DE1D300-B5EF-754E-AE81-876E317F562E}" srcOrd="1" destOrd="0" presId="urn:microsoft.com/office/officeart/2005/8/layout/hierarchy4"/>
    <dgm:cxn modelId="{63FD9CBE-9D70-5F4F-9213-065CB06FA509}" type="presParOf" srcId="{704CF920-28D7-6641-9FDE-8408E0E09B0F}" destId="{A2A26619-8C14-0245-B10E-9CFA0A50C8D0}" srcOrd="1" destOrd="0" presId="urn:microsoft.com/office/officeart/2005/8/layout/hierarchy4"/>
    <dgm:cxn modelId="{2C4C5AC6-A13C-7142-B8AE-46ED86B00E52}" type="presParOf" srcId="{704CF920-28D7-6641-9FDE-8408E0E09B0F}" destId="{5E8E93E1-A167-874A-B0C0-3BD08B543AA7}" srcOrd="2" destOrd="0" presId="urn:microsoft.com/office/officeart/2005/8/layout/hierarchy4"/>
    <dgm:cxn modelId="{B1DB8501-2A18-5841-8FB1-508D54A506BF}" type="presParOf" srcId="{5E8E93E1-A167-874A-B0C0-3BD08B543AA7}" destId="{A577D99A-F00A-8540-B88B-C8A8ABD23A0D}" srcOrd="0" destOrd="0" presId="urn:microsoft.com/office/officeart/2005/8/layout/hierarchy4"/>
    <dgm:cxn modelId="{95A1A602-BFCE-604D-B891-4A88605208C3}" type="presParOf" srcId="{5E8E93E1-A167-874A-B0C0-3BD08B543AA7}" destId="{C5B43C4B-76FC-1F44-A2D6-B15EE82F9D08}" srcOrd="1" destOrd="0" presId="urn:microsoft.com/office/officeart/2005/8/layout/hierarchy4"/>
    <dgm:cxn modelId="{12BE5619-EDEA-4745-8016-F7EBB433878E}" type="presParOf" srcId="{5E8E93E1-A167-874A-B0C0-3BD08B543AA7}" destId="{2D557FB5-4386-C14B-B9A8-5245249D61CB}" srcOrd="2" destOrd="0" presId="urn:microsoft.com/office/officeart/2005/8/layout/hierarchy4"/>
    <dgm:cxn modelId="{A412AC16-4C21-4344-B6E1-063CA0A8313A}" type="presParOf" srcId="{2D557FB5-4386-C14B-B9A8-5245249D61CB}" destId="{A28C47E5-7023-1D4F-A147-C2C4C216A006}" srcOrd="0" destOrd="0" presId="urn:microsoft.com/office/officeart/2005/8/layout/hierarchy4"/>
    <dgm:cxn modelId="{8145728A-8CF5-934B-A7C7-AAE4FBABD74F}" type="presParOf" srcId="{A28C47E5-7023-1D4F-A147-C2C4C216A006}" destId="{FC676F57-8DD2-9842-8CE1-B193F40E4E08}" srcOrd="0" destOrd="0" presId="urn:microsoft.com/office/officeart/2005/8/layout/hierarchy4"/>
    <dgm:cxn modelId="{7F20EE13-6377-0445-9655-1622713640B9}" type="presParOf" srcId="{A28C47E5-7023-1D4F-A147-C2C4C216A006}" destId="{33F8858B-52B9-834F-9C09-A2B304C9FEFE}" srcOrd="1" destOrd="0" presId="urn:microsoft.com/office/officeart/2005/8/layout/hierarchy4"/>
    <dgm:cxn modelId="{944A21F6-660F-2A4B-99CE-18BB6EDEC48A}" type="presParOf" srcId="{2D557FB5-4386-C14B-B9A8-5245249D61CB}" destId="{4E213857-D0FB-7F41-8E0F-648CAF15D63A}" srcOrd="1" destOrd="0" presId="urn:microsoft.com/office/officeart/2005/8/layout/hierarchy4"/>
    <dgm:cxn modelId="{F8D136C2-9237-2F40-BB79-2515903B61DD}" type="presParOf" srcId="{2D557FB5-4386-C14B-B9A8-5245249D61CB}" destId="{6F5E5356-9B15-5546-A7F3-997D3533FE38}" srcOrd="2" destOrd="0" presId="urn:microsoft.com/office/officeart/2005/8/layout/hierarchy4"/>
    <dgm:cxn modelId="{88B2FDA1-65D6-2642-A990-AC213D89FC65}" type="presParOf" srcId="{6F5E5356-9B15-5546-A7F3-997D3533FE38}" destId="{7F4AB88E-DEC8-CE49-B240-C786EFD36652}" srcOrd="0" destOrd="0" presId="urn:microsoft.com/office/officeart/2005/8/layout/hierarchy4"/>
    <dgm:cxn modelId="{E022253D-77FD-A64C-B554-CA5EED3BDFB8}" type="presParOf" srcId="{6F5E5356-9B15-5546-A7F3-997D3533FE38}" destId="{59BB9B4A-7A99-5645-AA21-89DB3C7C3CB7}" srcOrd="1" destOrd="0" presId="urn:microsoft.com/office/officeart/2005/8/layout/hierarchy4"/>
    <dgm:cxn modelId="{69593F23-ADE9-5A42-8DB4-75358808EDC5}" type="presParOf" srcId="{972A8832-D310-5742-8335-F08657265667}" destId="{F43CC0C8-67CD-364B-989D-0612B9D85B06}" srcOrd="1" destOrd="0" presId="urn:microsoft.com/office/officeart/2005/8/layout/hierarchy4"/>
    <dgm:cxn modelId="{47D0716D-3D67-8644-AB3F-5AD148250BA5}" type="presParOf" srcId="{972A8832-D310-5742-8335-F08657265667}" destId="{90F7B884-5128-B842-91E9-93BB3FF82882}" srcOrd="2" destOrd="0" presId="urn:microsoft.com/office/officeart/2005/8/layout/hierarchy4"/>
    <dgm:cxn modelId="{39449CB6-DD15-EE46-B863-F404A9291003}" type="presParOf" srcId="{90F7B884-5128-B842-91E9-93BB3FF82882}" destId="{CCF9C03D-4D9B-C34E-BC7F-41E4F8AFC5C8}" srcOrd="0" destOrd="0" presId="urn:microsoft.com/office/officeart/2005/8/layout/hierarchy4"/>
    <dgm:cxn modelId="{C462A703-06D7-8B40-9ABF-CC23F7B33D48}" type="presParOf" srcId="{90F7B884-5128-B842-91E9-93BB3FF82882}" destId="{3501ABD9-F0D2-8747-98E1-716DFE26E09B}" srcOrd="1" destOrd="0" presId="urn:microsoft.com/office/officeart/2005/8/layout/hierarchy4"/>
    <dgm:cxn modelId="{4005C89D-C070-864A-93A9-446B86C46D56}" type="presParOf" srcId="{90F7B884-5128-B842-91E9-93BB3FF82882}" destId="{446F214C-A9B5-384D-9FEF-B55B0883A16B}" srcOrd="2" destOrd="0" presId="urn:microsoft.com/office/officeart/2005/8/layout/hierarchy4"/>
    <dgm:cxn modelId="{12FA5305-8B72-5C43-81E3-F83C763D5758}" type="presParOf" srcId="{446F214C-A9B5-384D-9FEF-B55B0883A16B}" destId="{3D124A30-0231-2642-A24F-C246690E89EB}" srcOrd="0" destOrd="0" presId="urn:microsoft.com/office/officeart/2005/8/layout/hierarchy4"/>
    <dgm:cxn modelId="{268B782D-6BD2-CC42-A929-8FFB0A565C19}" type="presParOf" srcId="{3D124A30-0231-2642-A24F-C246690E89EB}" destId="{985207AC-505B-3F4F-90A7-6B6474DD0183}" srcOrd="0" destOrd="0" presId="urn:microsoft.com/office/officeart/2005/8/layout/hierarchy4"/>
    <dgm:cxn modelId="{A42020B9-6FBA-C84E-89BD-4F66AC4FB250}" type="presParOf" srcId="{3D124A30-0231-2642-A24F-C246690E89EB}" destId="{471EF747-8F0F-574B-826D-E3BAC7FBF7CF}" srcOrd="1" destOrd="0" presId="urn:microsoft.com/office/officeart/2005/8/layout/hierarchy4"/>
    <dgm:cxn modelId="{2E3D0C59-3F76-E242-AEDF-4BAFBF7E6964}" type="presParOf" srcId="{446F214C-A9B5-384D-9FEF-B55B0883A16B}" destId="{F212B264-65F9-9445-83CE-60156D8FF006}" srcOrd="1" destOrd="0" presId="urn:microsoft.com/office/officeart/2005/8/layout/hierarchy4"/>
    <dgm:cxn modelId="{ADCE6061-1517-6842-AA89-02741878C91E}" type="presParOf" srcId="{446F214C-A9B5-384D-9FEF-B55B0883A16B}" destId="{25C44789-5BEF-A447-83B3-A7957A3709EE}" srcOrd="2" destOrd="0" presId="urn:microsoft.com/office/officeart/2005/8/layout/hierarchy4"/>
    <dgm:cxn modelId="{686D20BA-4B01-4746-A026-A11AC5FCF72E}" type="presParOf" srcId="{25C44789-5BEF-A447-83B3-A7957A3709EE}" destId="{A7C98C27-7FBC-B94F-9DB5-D85B85F46996}" srcOrd="0" destOrd="0" presId="urn:microsoft.com/office/officeart/2005/8/layout/hierarchy4"/>
    <dgm:cxn modelId="{B8046762-7CB7-9347-A9E8-04827E6A4DAF}" type="presParOf" srcId="{25C44789-5BEF-A447-83B3-A7957A3709EE}" destId="{4FF77225-CCF8-E843-BF1B-A17E7271DAC1}" srcOrd="1" destOrd="0" presId="urn:microsoft.com/office/officeart/2005/8/layout/hierarchy4"/>
    <dgm:cxn modelId="{FF588CFF-E962-134F-81FE-597CE80D80A9}" type="presParOf" srcId="{446F214C-A9B5-384D-9FEF-B55B0883A16B}" destId="{6C7E84A6-A9BA-4F47-B18E-87428200F159}" srcOrd="3" destOrd="0" presId="urn:microsoft.com/office/officeart/2005/8/layout/hierarchy4"/>
    <dgm:cxn modelId="{8BBE210A-FCCD-E347-92AA-549C60744D52}" type="presParOf" srcId="{446F214C-A9B5-384D-9FEF-B55B0883A16B}" destId="{010695F9-C87D-974C-A069-533A92C87D54}" srcOrd="4" destOrd="0" presId="urn:microsoft.com/office/officeart/2005/8/layout/hierarchy4"/>
    <dgm:cxn modelId="{015333D7-CCCF-2E45-8227-EF832357A997}" type="presParOf" srcId="{010695F9-C87D-974C-A069-533A92C87D54}" destId="{C80AF3DB-7ABD-CD4B-B868-A0BC1F1EAF5C}" srcOrd="0" destOrd="0" presId="urn:microsoft.com/office/officeart/2005/8/layout/hierarchy4"/>
    <dgm:cxn modelId="{8B2ADB27-FB2E-5542-A4E6-43DF1E96AD85}" type="presParOf" srcId="{010695F9-C87D-974C-A069-533A92C87D54}" destId="{983E10D2-380B-1448-8F74-92E63BE1EF4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6D5D84-5BCF-46A5-8559-3FD6AC5EC6F7}">
      <dsp:nvSpPr>
        <dsp:cNvPr id="0" name=""/>
        <dsp:cNvSpPr/>
      </dsp:nvSpPr>
      <dsp:spPr>
        <a:xfrm>
          <a:off x="37061" y="47128"/>
          <a:ext cx="3658378" cy="1296000"/>
        </a:xfrm>
        <a:prstGeom prst="rect">
          <a:avLst/>
        </a:prstGeom>
        <a:noFill/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b="1" kern="1200" dirty="0">
              <a:solidFill>
                <a:sysClr val="windowText" lastClr="000000"/>
              </a:solidFill>
              <a:latin typeface="+mj-lt"/>
              <a:cs typeface="Times New Roman" panose="02020603050405020304" pitchFamily="18" charset="0"/>
            </a:rPr>
            <a:t>Klasszikus alapelvek</a:t>
          </a:r>
        </a:p>
      </dsp:txBody>
      <dsp:txXfrm>
        <a:off x="37061" y="47128"/>
        <a:ext cx="3658378" cy="1296000"/>
      </dsp:txXfrm>
    </dsp:sp>
    <dsp:sp modelId="{EA9EEF13-3CAA-4AA3-8058-B23636B5CF00}">
      <dsp:nvSpPr>
        <dsp:cNvPr id="0" name=""/>
        <dsp:cNvSpPr/>
      </dsp:nvSpPr>
      <dsp:spPr>
        <a:xfrm>
          <a:off x="37134" y="1344229"/>
          <a:ext cx="3658378" cy="1976400"/>
        </a:xfrm>
        <a:prstGeom prst="rect">
          <a:avLst/>
        </a:prstGeom>
        <a:noFill/>
        <a:ln w="12700" cap="flat" cmpd="sng" algn="ctr">
          <a:solidFill>
            <a:srgbClr val="C0000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>
              <a:latin typeface="+mj-lt"/>
              <a:cs typeface="Times New Roman" panose="02020603050405020304" pitchFamily="18" charset="0"/>
            </a:rPr>
            <a:t>az adórendszer legyen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>
              <a:latin typeface="+mj-lt"/>
              <a:cs typeface="Times New Roman" panose="02020603050405020304" pitchFamily="18" charset="0"/>
            </a:rPr>
            <a:t>arányos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>
              <a:latin typeface="+mj-lt"/>
              <a:cs typeface="Times New Roman" panose="02020603050405020304" pitchFamily="18" charset="0"/>
            </a:rPr>
            <a:t>kiszámítható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>
              <a:latin typeface="+mj-lt"/>
              <a:cs typeface="Times New Roman" panose="02020603050405020304" pitchFamily="18" charset="0"/>
            </a:rPr>
            <a:t>kényelmes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>
              <a:latin typeface="+mj-lt"/>
              <a:cs typeface="Times New Roman" panose="02020603050405020304" pitchFamily="18" charset="0"/>
            </a:rPr>
            <a:t>olcsó</a:t>
          </a:r>
        </a:p>
      </dsp:txBody>
      <dsp:txXfrm>
        <a:off x="37134" y="1344229"/>
        <a:ext cx="3658378" cy="1976400"/>
      </dsp:txXfrm>
    </dsp:sp>
    <dsp:sp modelId="{88363069-5410-4C18-ACEE-5D9589A8F9F9}">
      <dsp:nvSpPr>
        <dsp:cNvPr id="0" name=""/>
        <dsp:cNvSpPr/>
      </dsp:nvSpPr>
      <dsp:spPr>
        <a:xfrm>
          <a:off x="4170589" y="30461"/>
          <a:ext cx="3658378" cy="1296000"/>
        </a:xfrm>
        <a:prstGeom prst="rect">
          <a:avLst/>
        </a:prstGeom>
        <a:noFill/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b="1" kern="1200" dirty="0">
              <a:solidFill>
                <a:sysClr val="windowText" lastClr="000000"/>
              </a:solidFill>
              <a:latin typeface="+mj-lt"/>
              <a:cs typeface="Times New Roman" panose="02020603050405020304" pitchFamily="18" charset="0"/>
            </a:rPr>
            <a:t>Modern alapelvek</a:t>
          </a:r>
        </a:p>
      </dsp:txBody>
      <dsp:txXfrm>
        <a:off x="4170589" y="30461"/>
        <a:ext cx="3658378" cy="1296000"/>
      </dsp:txXfrm>
    </dsp:sp>
    <dsp:sp modelId="{1977C55D-D132-4280-AC2B-EB33847817AE}">
      <dsp:nvSpPr>
        <dsp:cNvPr id="0" name=""/>
        <dsp:cNvSpPr/>
      </dsp:nvSpPr>
      <dsp:spPr>
        <a:xfrm>
          <a:off x="4170589" y="1326461"/>
          <a:ext cx="3658378" cy="1976400"/>
        </a:xfrm>
        <a:prstGeom prst="rect">
          <a:avLst/>
        </a:prstGeom>
        <a:noFill/>
        <a:ln w="12700" cap="flat" cmpd="sng" algn="ctr">
          <a:solidFill>
            <a:srgbClr val="C0000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>
              <a:latin typeface="+mj-lt"/>
              <a:cs typeface="Times New Roman" panose="02020603050405020304" pitchFamily="18" charset="0"/>
            </a:rPr>
            <a:t>létminimum adómentessége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>
              <a:latin typeface="+mj-lt"/>
              <a:cs typeface="Times New Roman" panose="02020603050405020304" pitchFamily="18" charset="0"/>
            </a:rPr>
            <a:t>semlegesség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 err="1">
              <a:latin typeface="+mj-lt"/>
              <a:cs typeface="Times New Roman" panose="02020603050405020304" pitchFamily="18" charset="0"/>
            </a:rPr>
            <a:t>konfiskatórius</a:t>
          </a:r>
          <a:r>
            <a:rPr lang="hu-HU" sz="1800" kern="1200" dirty="0">
              <a:latin typeface="+mj-lt"/>
              <a:cs typeface="Times New Roman" panose="02020603050405020304" pitchFamily="18" charset="0"/>
            </a:rPr>
            <a:t> (elkobzó) jellegű adóztatás tilalma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>
              <a:latin typeface="+mj-lt"/>
              <a:cs typeface="Times New Roman" panose="02020603050405020304" pitchFamily="18" charset="0"/>
            </a:rPr>
            <a:t>visszamenőleges hatályú adójogalkotás tilalma</a:t>
          </a:r>
        </a:p>
      </dsp:txBody>
      <dsp:txXfrm>
        <a:off x="4170589" y="1326461"/>
        <a:ext cx="3658378" cy="19764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6D5D84-5BCF-46A5-8559-3FD6AC5EC6F7}">
      <dsp:nvSpPr>
        <dsp:cNvPr id="0" name=""/>
        <dsp:cNvSpPr/>
      </dsp:nvSpPr>
      <dsp:spPr>
        <a:xfrm>
          <a:off x="42" y="349534"/>
          <a:ext cx="4028691" cy="532717"/>
        </a:xfrm>
        <a:prstGeom prst="rect">
          <a:avLst/>
        </a:prstGeom>
        <a:noFill/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b="1" kern="1200" dirty="0">
              <a:solidFill>
                <a:sysClr val="windowText" lastClr="000000"/>
              </a:solidFill>
              <a:latin typeface="+mj-lt"/>
              <a:cs typeface="Times New Roman" panose="02020603050405020304" pitchFamily="18" charset="0"/>
            </a:rPr>
            <a:t>Art.</a:t>
          </a:r>
          <a:endParaRPr lang="hu-HU" sz="2400" b="1" kern="1200" dirty="0">
            <a:latin typeface="+mj-lt"/>
            <a:cs typeface="Times New Roman" panose="02020603050405020304" pitchFamily="18" charset="0"/>
          </a:endParaRPr>
        </a:p>
      </dsp:txBody>
      <dsp:txXfrm>
        <a:off x="42" y="349534"/>
        <a:ext cx="4028691" cy="532717"/>
      </dsp:txXfrm>
    </dsp:sp>
    <dsp:sp modelId="{EA9EEF13-3CAA-4AA3-8058-B23636B5CF00}">
      <dsp:nvSpPr>
        <dsp:cNvPr id="0" name=""/>
        <dsp:cNvSpPr/>
      </dsp:nvSpPr>
      <dsp:spPr>
        <a:xfrm>
          <a:off x="42" y="882251"/>
          <a:ext cx="4028691" cy="3425760"/>
        </a:xfrm>
        <a:prstGeom prst="rect">
          <a:avLst/>
        </a:prstGeom>
        <a:noFill/>
        <a:ln w="12700" cap="flat" cmpd="sng" algn="ctr">
          <a:solidFill>
            <a:srgbClr val="C0000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>
              <a:latin typeface="+mj-lt"/>
              <a:cs typeface="Times New Roman" panose="02020603050405020304" pitchFamily="18" charset="0"/>
            </a:rPr>
            <a:t>a rendeltetésszerű (célhoz kötött) joggyakorlás követelménye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>
              <a:latin typeface="+mj-lt"/>
              <a:cs typeface="Times New Roman" panose="02020603050405020304" pitchFamily="18" charset="0"/>
            </a:rPr>
            <a:t>a szerződés tartalom szerinti minősítésének követelménye (valódisági klauzula)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>
              <a:latin typeface="+mj-lt"/>
              <a:cs typeface="Times New Roman" panose="02020603050405020304" pitchFamily="18" charset="0"/>
            </a:rPr>
            <a:t>az ügylet gazdasági eredmény szerinti minősítésének követelménye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>
              <a:latin typeface="+mj-lt"/>
              <a:cs typeface="Times New Roman" panose="02020603050405020304" pitchFamily="18" charset="0"/>
            </a:rPr>
            <a:t>a nemzetközi szerződéssel érintett jövedelem magyarországi adóztatása</a:t>
          </a:r>
        </a:p>
      </dsp:txBody>
      <dsp:txXfrm>
        <a:off x="42" y="882251"/>
        <a:ext cx="4028691" cy="3425760"/>
      </dsp:txXfrm>
    </dsp:sp>
    <dsp:sp modelId="{88363069-5410-4C18-ACEE-5D9589A8F9F9}">
      <dsp:nvSpPr>
        <dsp:cNvPr id="0" name=""/>
        <dsp:cNvSpPr/>
      </dsp:nvSpPr>
      <dsp:spPr>
        <a:xfrm>
          <a:off x="4592750" y="349534"/>
          <a:ext cx="4028691" cy="532717"/>
        </a:xfrm>
        <a:prstGeom prst="rect">
          <a:avLst/>
        </a:prstGeom>
        <a:noFill/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b="1" kern="1200" dirty="0">
              <a:solidFill>
                <a:sysClr val="windowText" lastClr="000000"/>
              </a:solidFill>
              <a:latin typeface="+mj-lt"/>
              <a:cs typeface="Times New Roman" panose="02020603050405020304" pitchFamily="18" charset="0"/>
            </a:rPr>
            <a:t>Air.</a:t>
          </a:r>
        </a:p>
      </dsp:txBody>
      <dsp:txXfrm>
        <a:off x="4592750" y="349534"/>
        <a:ext cx="4028691" cy="532717"/>
      </dsp:txXfrm>
    </dsp:sp>
    <dsp:sp modelId="{1977C55D-D132-4280-AC2B-EB33847817AE}">
      <dsp:nvSpPr>
        <dsp:cNvPr id="0" name=""/>
        <dsp:cNvSpPr/>
      </dsp:nvSpPr>
      <dsp:spPr>
        <a:xfrm>
          <a:off x="4592750" y="882251"/>
          <a:ext cx="4028691" cy="3425760"/>
        </a:xfrm>
        <a:prstGeom prst="rect">
          <a:avLst/>
        </a:prstGeom>
        <a:noFill/>
        <a:ln w="12700" cap="flat" cmpd="sng" algn="ctr">
          <a:solidFill>
            <a:srgbClr val="C0000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>
              <a:latin typeface="+mj-lt"/>
              <a:cs typeface="Times New Roman" panose="02020603050405020304" pitchFamily="18" charset="0"/>
            </a:rPr>
            <a:t>törvényesség (legalitás) elve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>
              <a:latin typeface="+mj-lt"/>
              <a:cs typeface="Times New Roman" panose="02020603050405020304" pitchFamily="18" charset="0"/>
            </a:rPr>
            <a:t>szakszerű és hatékony eljárás elve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>
              <a:latin typeface="+mj-lt"/>
              <a:cs typeface="Times New Roman" panose="02020603050405020304" pitchFamily="18" charset="0"/>
            </a:rPr>
            <a:t>a megkülönböztetés és "részrehajlás"  tilalma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>
              <a:latin typeface="+mj-lt"/>
              <a:cs typeface="Times New Roman" panose="02020603050405020304" pitchFamily="18" charset="0"/>
            </a:rPr>
            <a:t>egyedi elbírálás elve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>
              <a:latin typeface="+mj-lt"/>
              <a:cs typeface="Times New Roman" panose="02020603050405020304" pitchFamily="18" charset="0"/>
            </a:rPr>
            <a:t>méltányos elbírálás elve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>
              <a:latin typeface="+mj-lt"/>
              <a:cs typeface="Times New Roman" panose="02020603050405020304" pitchFamily="18" charset="0"/>
            </a:rPr>
            <a:t>tájékoztatási kötelezettség, az adózói jogok gyakorlásának előmozdítása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>
              <a:latin typeface="+mj-lt"/>
              <a:cs typeface="Times New Roman" panose="02020603050405020304" pitchFamily="18" charset="0"/>
            </a:rPr>
            <a:t>közérthetőség elve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600" kern="1200" dirty="0">
              <a:latin typeface="+mj-lt"/>
              <a:cs typeface="Times New Roman" panose="02020603050405020304" pitchFamily="18" charset="0"/>
            </a:rPr>
            <a:t>a jóhiszemű eljárás követelménye, az együttműködési kötelezettség elve</a:t>
          </a:r>
        </a:p>
      </dsp:txBody>
      <dsp:txXfrm>
        <a:off x="4592750" y="882251"/>
        <a:ext cx="4028691" cy="34257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89FB19-25BB-1942-A884-91EB89E8B058}">
      <dsp:nvSpPr>
        <dsp:cNvPr id="0" name=""/>
        <dsp:cNvSpPr/>
      </dsp:nvSpPr>
      <dsp:spPr>
        <a:xfrm>
          <a:off x="8997485" y="2867628"/>
          <a:ext cx="131916" cy="19549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4902"/>
              </a:lnTo>
              <a:lnTo>
                <a:pt x="131916" y="1954902"/>
              </a:lnTo>
            </a:path>
          </a:pathLst>
        </a:cu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394697-F07B-E744-8096-659D3DA0E3C4}">
      <dsp:nvSpPr>
        <dsp:cNvPr id="0" name=""/>
        <dsp:cNvSpPr/>
      </dsp:nvSpPr>
      <dsp:spPr>
        <a:xfrm>
          <a:off x="8865568" y="2867628"/>
          <a:ext cx="131916" cy="1959532"/>
        </a:xfrm>
        <a:custGeom>
          <a:avLst/>
          <a:gdLst/>
          <a:ahLst/>
          <a:cxnLst/>
          <a:rect l="0" t="0" r="0" b="0"/>
          <a:pathLst>
            <a:path>
              <a:moveTo>
                <a:pt x="131916" y="0"/>
              </a:moveTo>
              <a:lnTo>
                <a:pt x="131916" y="1959532"/>
              </a:lnTo>
              <a:lnTo>
                <a:pt x="0" y="1959532"/>
              </a:lnTo>
            </a:path>
          </a:pathLst>
        </a:cu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07FBD3-B7F9-A94E-B0DE-24C696432BE1}">
      <dsp:nvSpPr>
        <dsp:cNvPr id="0" name=""/>
        <dsp:cNvSpPr/>
      </dsp:nvSpPr>
      <dsp:spPr>
        <a:xfrm>
          <a:off x="8997485" y="2867628"/>
          <a:ext cx="131916" cy="7548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4867"/>
              </a:lnTo>
              <a:lnTo>
                <a:pt x="131916" y="754867"/>
              </a:lnTo>
            </a:path>
          </a:pathLst>
        </a:cu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DF1322-944E-E34B-BDF4-6EBF49F5AA39}">
      <dsp:nvSpPr>
        <dsp:cNvPr id="0" name=""/>
        <dsp:cNvSpPr/>
      </dsp:nvSpPr>
      <dsp:spPr>
        <a:xfrm>
          <a:off x="8856284" y="2867628"/>
          <a:ext cx="141200" cy="759221"/>
        </a:xfrm>
        <a:custGeom>
          <a:avLst/>
          <a:gdLst/>
          <a:ahLst/>
          <a:cxnLst/>
          <a:rect l="0" t="0" r="0" b="0"/>
          <a:pathLst>
            <a:path>
              <a:moveTo>
                <a:pt x="141200" y="0"/>
              </a:moveTo>
              <a:lnTo>
                <a:pt x="141200" y="759221"/>
              </a:lnTo>
              <a:lnTo>
                <a:pt x="0" y="759221"/>
              </a:lnTo>
            </a:path>
          </a:pathLst>
        </a:cu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B5E0A6-CA65-0141-AF22-D10AD8608C9E}">
      <dsp:nvSpPr>
        <dsp:cNvPr id="0" name=""/>
        <dsp:cNvSpPr/>
      </dsp:nvSpPr>
      <dsp:spPr>
        <a:xfrm>
          <a:off x="6058789" y="1807067"/>
          <a:ext cx="2938695" cy="2638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916"/>
              </a:lnTo>
              <a:lnTo>
                <a:pt x="2938695" y="131916"/>
              </a:lnTo>
              <a:lnTo>
                <a:pt x="2938695" y="263832"/>
              </a:lnTo>
            </a:path>
          </a:pathLst>
        </a:cu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46F0D-D1D4-3A49-9FBF-25CBC42FFEE1}">
      <dsp:nvSpPr>
        <dsp:cNvPr id="0" name=""/>
        <dsp:cNvSpPr/>
      </dsp:nvSpPr>
      <dsp:spPr>
        <a:xfrm>
          <a:off x="5419254" y="2867628"/>
          <a:ext cx="131916" cy="1469922"/>
        </a:xfrm>
        <a:custGeom>
          <a:avLst/>
          <a:gdLst/>
          <a:ahLst/>
          <a:cxnLst/>
          <a:rect l="0" t="0" r="0" b="0"/>
          <a:pathLst>
            <a:path>
              <a:moveTo>
                <a:pt x="131916" y="0"/>
              </a:moveTo>
              <a:lnTo>
                <a:pt x="131916" y="1469922"/>
              </a:lnTo>
              <a:lnTo>
                <a:pt x="0" y="1469922"/>
              </a:lnTo>
            </a:path>
          </a:pathLst>
        </a:cu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BAA9AE-415B-2E4E-9F4B-D8E1911A19C8}">
      <dsp:nvSpPr>
        <dsp:cNvPr id="0" name=""/>
        <dsp:cNvSpPr/>
      </dsp:nvSpPr>
      <dsp:spPr>
        <a:xfrm>
          <a:off x="5551170" y="2867628"/>
          <a:ext cx="131916" cy="5779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7918"/>
              </a:lnTo>
              <a:lnTo>
                <a:pt x="131916" y="577918"/>
              </a:lnTo>
            </a:path>
          </a:pathLst>
        </a:cu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ED640-F6A7-D44B-ACF9-D70CB7EDAC90}">
      <dsp:nvSpPr>
        <dsp:cNvPr id="0" name=""/>
        <dsp:cNvSpPr/>
      </dsp:nvSpPr>
      <dsp:spPr>
        <a:xfrm>
          <a:off x="5419254" y="2867628"/>
          <a:ext cx="131916" cy="577918"/>
        </a:xfrm>
        <a:custGeom>
          <a:avLst/>
          <a:gdLst/>
          <a:ahLst/>
          <a:cxnLst/>
          <a:rect l="0" t="0" r="0" b="0"/>
          <a:pathLst>
            <a:path>
              <a:moveTo>
                <a:pt x="131916" y="0"/>
              </a:moveTo>
              <a:lnTo>
                <a:pt x="131916" y="577918"/>
              </a:lnTo>
              <a:lnTo>
                <a:pt x="0" y="577918"/>
              </a:lnTo>
            </a:path>
          </a:pathLst>
        </a:cu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7BDC16-424F-174E-9FBA-8B75A7CC742E}">
      <dsp:nvSpPr>
        <dsp:cNvPr id="0" name=""/>
        <dsp:cNvSpPr/>
      </dsp:nvSpPr>
      <dsp:spPr>
        <a:xfrm>
          <a:off x="5551170" y="1807067"/>
          <a:ext cx="507619" cy="263832"/>
        </a:xfrm>
        <a:custGeom>
          <a:avLst/>
          <a:gdLst/>
          <a:ahLst/>
          <a:cxnLst/>
          <a:rect l="0" t="0" r="0" b="0"/>
          <a:pathLst>
            <a:path>
              <a:moveTo>
                <a:pt x="507619" y="0"/>
              </a:moveTo>
              <a:lnTo>
                <a:pt x="507619" y="131916"/>
              </a:lnTo>
              <a:lnTo>
                <a:pt x="0" y="131916"/>
              </a:lnTo>
              <a:lnTo>
                <a:pt x="0" y="26383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953A86-1361-F244-92F5-2EFFCC8AA8E0}">
      <dsp:nvSpPr>
        <dsp:cNvPr id="0" name=""/>
        <dsp:cNvSpPr/>
      </dsp:nvSpPr>
      <dsp:spPr>
        <a:xfrm>
          <a:off x="2959395" y="1807067"/>
          <a:ext cx="3099394" cy="263832"/>
        </a:xfrm>
        <a:custGeom>
          <a:avLst/>
          <a:gdLst/>
          <a:ahLst/>
          <a:cxnLst/>
          <a:rect l="0" t="0" r="0" b="0"/>
          <a:pathLst>
            <a:path>
              <a:moveTo>
                <a:pt x="3099394" y="0"/>
              </a:moveTo>
              <a:lnTo>
                <a:pt x="3099394" y="131916"/>
              </a:lnTo>
              <a:lnTo>
                <a:pt x="0" y="131916"/>
              </a:lnTo>
              <a:lnTo>
                <a:pt x="0" y="263832"/>
              </a:lnTo>
            </a:path>
          </a:pathLst>
        </a:cu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D4EA60-6744-CF4E-9E79-19773F829F40}">
      <dsp:nvSpPr>
        <dsp:cNvPr id="0" name=""/>
        <dsp:cNvSpPr/>
      </dsp:nvSpPr>
      <dsp:spPr>
        <a:xfrm>
          <a:off x="3321185" y="755551"/>
          <a:ext cx="1719890" cy="6531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3151"/>
              </a:lnTo>
              <a:lnTo>
                <a:pt x="1719890" y="653151"/>
              </a:lnTo>
            </a:path>
          </a:pathLst>
        </a:cu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B450E5-C406-A44E-921F-F14BB91E3145}">
      <dsp:nvSpPr>
        <dsp:cNvPr id="0" name=""/>
        <dsp:cNvSpPr/>
      </dsp:nvSpPr>
      <dsp:spPr>
        <a:xfrm>
          <a:off x="1922736" y="755551"/>
          <a:ext cx="1398448" cy="653151"/>
        </a:xfrm>
        <a:custGeom>
          <a:avLst/>
          <a:gdLst/>
          <a:ahLst/>
          <a:cxnLst/>
          <a:rect l="0" t="0" r="0" b="0"/>
          <a:pathLst>
            <a:path>
              <a:moveTo>
                <a:pt x="1398448" y="0"/>
              </a:moveTo>
              <a:lnTo>
                <a:pt x="1398448" y="653151"/>
              </a:lnTo>
              <a:lnTo>
                <a:pt x="0" y="653151"/>
              </a:lnTo>
            </a:path>
          </a:pathLst>
        </a:cu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91FFCD-BFC8-DA4A-8BAC-2607213B052E}">
      <dsp:nvSpPr>
        <dsp:cNvPr id="0" name=""/>
        <dsp:cNvSpPr/>
      </dsp:nvSpPr>
      <dsp:spPr>
        <a:xfrm>
          <a:off x="2243775" y="126135"/>
          <a:ext cx="2154818" cy="629415"/>
        </a:xfrm>
        <a:prstGeom prst="rect">
          <a:avLst/>
        </a:pr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Adókötelezettségek</a:t>
          </a:r>
        </a:p>
      </dsp:txBody>
      <dsp:txXfrm>
        <a:off x="2243775" y="126135"/>
        <a:ext cx="2154818" cy="629415"/>
      </dsp:txXfrm>
    </dsp:sp>
    <dsp:sp modelId="{1C1F6E1C-F984-D249-BCF4-8D3558171E4A}">
      <dsp:nvSpPr>
        <dsp:cNvPr id="0" name=""/>
        <dsp:cNvSpPr/>
      </dsp:nvSpPr>
      <dsp:spPr>
        <a:xfrm>
          <a:off x="2992" y="1010338"/>
          <a:ext cx="1919743" cy="796729"/>
        </a:xfrm>
        <a:prstGeom prst="rect">
          <a:avLst/>
        </a:pr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Anyagi jogi</a:t>
          </a:r>
          <a:br>
            <a:rPr lang="hu-HU" sz="14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</a:br>
          <a:r>
            <a:rPr lang="hu-HU" sz="14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adókötelezettség</a:t>
          </a:r>
        </a:p>
      </dsp:txBody>
      <dsp:txXfrm>
        <a:off x="2992" y="1010338"/>
        <a:ext cx="1919743" cy="796729"/>
      </dsp:txXfrm>
    </dsp:sp>
    <dsp:sp modelId="{2D81923F-C5C6-7F4B-AC19-59F7CB07B236}">
      <dsp:nvSpPr>
        <dsp:cNvPr id="0" name=""/>
        <dsp:cNvSpPr/>
      </dsp:nvSpPr>
      <dsp:spPr>
        <a:xfrm>
          <a:off x="5041075" y="1010338"/>
          <a:ext cx="2035427" cy="796729"/>
        </a:xfrm>
        <a:prstGeom prst="rect">
          <a:avLst/>
        </a:pr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Eljárási jogi</a:t>
          </a:r>
          <a:br>
            <a:rPr lang="hu-HU" sz="1400" b="1" kern="12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</a:br>
          <a:r>
            <a:rPr lang="hu-HU" sz="1400" b="1" kern="12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adókötelezettség</a:t>
          </a:r>
        </a:p>
      </dsp:txBody>
      <dsp:txXfrm>
        <a:off x="5041075" y="1010338"/>
        <a:ext cx="2035427" cy="796729"/>
      </dsp:txXfrm>
    </dsp:sp>
    <dsp:sp modelId="{476973D6-D011-7F43-ABDF-C8C2B74952CD}">
      <dsp:nvSpPr>
        <dsp:cNvPr id="0" name=""/>
        <dsp:cNvSpPr/>
      </dsp:nvSpPr>
      <dsp:spPr>
        <a:xfrm>
          <a:off x="2186568" y="2070899"/>
          <a:ext cx="1545654" cy="796729"/>
        </a:xfrm>
        <a:prstGeom prst="rect">
          <a:avLst/>
        </a:pr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Bejelentkezés, bejelentés</a:t>
          </a:r>
        </a:p>
      </dsp:txBody>
      <dsp:txXfrm>
        <a:off x="2186568" y="2070899"/>
        <a:ext cx="1545654" cy="796729"/>
      </dsp:txXfrm>
    </dsp:sp>
    <dsp:sp modelId="{4CA2FDA4-633B-1C41-BBDE-46E8810052F7}">
      <dsp:nvSpPr>
        <dsp:cNvPr id="0" name=""/>
        <dsp:cNvSpPr/>
      </dsp:nvSpPr>
      <dsp:spPr>
        <a:xfrm>
          <a:off x="3996055" y="2070899"/>
          <a:ext cx="3110230" cy="796729"/>
        </a:xfrm>
        <a:prstGeom prst="rect">
          <a:avLst/>
        </a:pr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Az adófizetési kötelezettséggel összefüggő eljárási jogi adókötelezettségek</a:t>
          </a:r>
        </a:p>
      </dsp:txBody>
      <dsp:txXfrm>
        <a:off x="3996055" y="2070899"/>
        <a:ext cx="3110230" cy="796729"/>
      </dsp:txXfrm>
    </dsp:sp>
    <dsp:sp modelId="{841A8390-F44B-2643-B1A1-510547E8B94A}">
      <dsp:nvSpPr>
        <dsp:cNvPr id="0" name=""/>
        <dsp:cNvSpPr/>
      </dsp:nvSpPr>
      <dsp:spPr>
        <a:xfrm>
          <a:off x="4114503" y="3131461"/>
          <a:ext cx="1304750" cy="628171"/>
        </a:xfrm>
        <a:prstGeom prst="rect">
          <a:avLst/>
        </a:pr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Adó-megállapítás</a:t>
          </a:r>
        </a:p>
      </dsp:txBody>
      <dsp:txXfrm>
        <a:off x="4114503" y="3131461"/>
        <a:ext cx="1304750" cy="628171"/>
      </dsp:txXfrm>
    </dsp:sp>
    <dsp:sp modelId="{F4221BED-2033-3B4B-8F68-18F451A86234}">
      <dsp:nvSpPr>
        <dsp:cNvPr id="0" name=""/>
        <dsp:cNvSpPr/>
      </dsp:nvSpPr>
      <dsp:spPr>
        <a:xfrm>
          <a:off x="5683086" y="3131461"/>
          <a:ext cx="1304361" cy="628171"/>
        </a:xfrm>
        <a:prstGeom prst="rect">
          <a:avLst/>
        </a:pr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Adóbevallás</a:t>
          </a:r>
        </a:p>
      </dsp:txBody>
      <dsp:txXfrm>
        <a:off x="5683086" y="3131461"/>
        <a:ext cx="1304361" cy="628171"/>
      </dsp:txXfrm>
    </dsp:sp>
    <dsp:sp modelId="{AD08AA7C-6B9D-EF45-A379-7C4D0F437EF4}">
      <dsp:nvSpPr>
        <dsp:cNvPr id="0" name=""/>
        <dsp:cNvSpPr/>
      </dsp:nvSpPr>
      <dsp:spPr>
        <a:xfrm>
          <a:off x="4114503" y="4023465"/>
          <a:ext cx="1304750" cy="628171"/>
        </a:xfrm>
        <a:prstGeom prst="rect">
          <a:avLst/>
        </a:pr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Adófizetés</a:t>
          </a:r>
        </a:p>
      </dsp:txBody>
      <dsp:txXfrm>
        <a:off x="4114503" y="4023465"/>
        <a:ext cx="1304750" cy="628171"/>
      </dsp:txXfrm>
    </dsp:sp>
    <dsp:sp modelId="{6EEF86A1-7D2E-0045-9158-30658896A708}">
      <dsp:nvSpPr>
        <dsp:cNvPr id="0" name=""/>
        <dsp:cNvSpPr/>
      </dsp:nvSpPr>
      <dsp:spPr>
        <a:xfrm>
          <a:off x="8063958" y="2070899"/>
          <a:ext cx="1867052" cy="796729"/>
        </a:xfrm>
        <a:prstGeom prst="rect">
          <a:avLst/>
        </a:pr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Egyéb eljárási jogi adókötelezettség</a:t>
          </a:r>
        </a:p>
      </dsp:txBody>
      <dsp:txXfrm>
        <a:off x="8063958" y="2070899"/>
        <a:ext cx="1867052" cy="796729"/>
      </dsp:txXfrm>
    </dsp:sp>
    <dsp:sp modelId="{C97FA92D-3178-0044-866F-D26CABA66FDE}">
      <dsp:nvSpPr>
        <dsp:cNvPr id="0" name=""/>
        <dsp:cNvSpPr/>
      </dsp:nvSpPr>
      <dsp:spPr>
        <a:xfrm>
          <a:off x="7251280" y="3131461"/>
          <a:ext cx="1605004" cy="990777"/>
        </a:xfrm>
        <a:prstGeom prst="rect">
          <a:avLst/>
        </a:pr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Bizonylat kiállítása és megőrzése</a:t>
          </a:r>
        </a:p>
      </dsp:txBody>
      <dsp:txXfrm>
        <a:off x="7251280" y="3131461"/>
        <a:ext cx="1605004" cy="990777"/>
      </dsp:txXfrm>
    </dsp:sp>
    <dsp:sp modelId="{6DCEA025-26F5-714E-9737-BC7BD3BFD28F}">
      <dsp:nvSpPr>
        <dsp:cNvPr id="0" name=""/>
        <dsp:cNvSpPr/>
      </dsp:nvSpPr>
      <dsp:spPr>
        <a:xfrm>
          <a:off x="9129401" y="3162392"/>
          <a:ext cx="1594627" cy="920209"/>
        </a:xfrm>
        <a:prstGeom prst="rect">
          <a:avLst/>
        </a:pr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Nyilvántartás-vezetés (könyvvezetés)</a:t>
          </a:r>
        </a:p>
      </dsp:txBody>
      <dsp:txXfrm>
        <a:off x="9129401" y="3162392"/>
        <a:ext cx="1594627" cy="920209"/>
      </dsp:txXfrm>
    </dsp:sp>
    <dsp:sp modelId="{16FCF172-2F89-A64A-AC11-F5801F4C62CC}">
      <dsp:nvSpPr>
        <dsp:cNvPr id="0" name=""/>
        <dsp:cNvSpPr/>
      </dsp:nvSpPr>
      <dsp:spPr>
        <a:xfrm>
          <a:off x="7251280" y="4386071"/>
          <a:ext cx="1614288" cy="882179"/>
        </a:xfrm>
        <a:prstGeom prst="rect">
          <a:avLst/>
        </a:pr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Adat-szolgáltatás és nyilatkozattétel</a:t>
          </a:r>
        </a:p>
      </dsp:txBody>
      <dsp:txXfrm>
        <a:off x="7251280" y="4386071"/>
        <a:ext cx="1614288" cy="882179"/>
      </dsp:txXfrm>
    </dsp:sp>
    <dsp:sp modelId="{17EAD7B2-09B0-6D44-A98C-09CDF385C514}">
      <dsp:nvSpPr>
        <dsp:cNvPr id="0" name=""/>
        <dsp:cNvSpPr/>
      </dsp:nvSpPr>
      <dsp:spPr>
        <a:xfrm>
          <a:off x="9129401" y="4508445"/>
          <a:ext cx="1616399" cy="628171"/>
        </a:xfrm>
        <a:prstGeom prst="rect">
          <a:avLst/>
        </a:pr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Pénzforgalmi számlanyitás</a:t>
          </a:r>
        </a:p>
      </dsp:txBody>
      <dsp:txXfrm>
        <a:off x="9129401" y="4508445"/>
        <a:ext cx="1616399" cy="6281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C435B4-B731-074C-9F70-8BB8C8E74246}">
      <dsp:nvSpPr>
        <dsp:cNvPr id="0" name=""/>
        <dsp:cNvSpPr/>
      </dsp:nvSpPr>
      <dsp:spPr>
        <a:xfrm>
          <a:off x="6397" y="2104"/>
          <a:ext cx="5115757" cy="801164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>
              <a:latin typeface="+mn-lt"/>
              <a:cs typeface="Times New Roman" panose="02020603050405020304" pitchFamily="18" charset="0"/>
            </a:rPr>
            <a:t>Kérelemre</a:t>
          </a:r>
        </a:p>
      </dsp:txBody>
      <dsp:txXfrm>
        <a:off x="29862" y="25569"/>
        <a:ext cx="5068827" cy="754234"/>
      </dsp:txXfrm>
    </dsp:sp>
    <dsp:sp modelId="{D87C1DA9-FA95-6746-99C9-7B6AAF13464E}">
      <dsp:nvSpPr>
        <dsp:cNvPr id="0" name=""/>
        <dsp:cNvSpPr/>
      </dsp:nvSpPr>
      <dsp:spPr>
        <a:xfrm>
          <a:off x="6397" y="1197193"/>
          <a:ext cx="1614822" cy="2425271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 err="1">
              <a:solidFill>
                <a:srgbClr val="C00000"/>
              </a:solidFill>
              <a:latin typeface="+mn-lt"/>
              <a:cs typeface="Times New Roman" panose="02020603050405020304" pitchFamily="18" charset="0"/>
            </a:rPr>
            <a:t>Felleb-bezés</a:t>
          </a:r>
          <a:endParaRPr lang="hu-HU" sz="1800" b="1" kern="1200" dirty="0">
            <a:solidFill>
              <a:srgbClr val="C00000"/>
            </a:solidFill>
            <a:latin typeface="+mn-lt"/>
            <a:cs typeface="Times New Roman" panose="02020603050405020304" pitchFamily="18" charset="0"/>
          </a:endParaRPr>
        </a:p>
      </dsp:txBody>
      <dsp:txXfrm>
        <a:off x="53694" y="1244490"/>
        <a:ext cx="1520228" cy="2330677"/>
      </dsp:txXfrm>
    </dsp:sp>
    <dsp:sp modelId="{12536C01-C1DF-4344-A9B7-AB980333C13C}">
      <dsp:nvSpPr>
        <dsp:cNvPr id="0" name=""/>
        <dsp:cNvSpPr/>
      </dsp:nvSpPr>
      <dsp:spPr>
        <a:xfrm>
          <a:off x="1756865" y="1197193"/>
          <a:ext cx="1614822" cy="2425271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>
              <a:solidFill>
                <a:srgbClr val="C00000"/>
              </a:solidFill>
              <a:latin typeface="+mn-lt"/>
              <a:cs typeface="Times New Roman" panose="02020603050405020304" pitchFamily="18" charset="0"/>
            </a:rPr>
            <a:t>Felügye-</a:t>
          </a:r>
          <a:r>
            <a:rPr lang="hu-HU" sz="1800" b="1" kern="1200" dirty="0" err="1">
              <a:solidFill>
                <a:srgbClr val="C00000"/>
              </a:solidFill>
              <a:latin typeface="+mn-lt"/>
              <a:cs typeface="Times New Roman" panose="02020603050405020304" pitchFamily="18" charset="0"/>
            </a:rPr>
            <a:t>leti</a:t>
          </a:r>
          <a:r>
            <a:rPr lang="hu-HU" sz="1800" b="1" kern="1200" dirty="0">
              <a:solidFill>
                <a:srgbClr val="C00000"/>
              </a:solidFill>
              <a:latin typeface="+mn-lt"/>
              <a:cs typeface="Times New Roman" panose="02020603050405020304" pitchFamily="18" charset="0"/>
            </a:rPr>
            <a:t> intéz-</a:t>
          </a:r>
          <a:r>
            <a:rPr lang="hu-HU" sz="1800" b="1" kern="1200" dirty="0" err="1">
              <a:solidFill>
                <a:srgbClr val="C00000"/>
              </a:solidFill>
              <a:latin typeface="+mn-lt"/>
              <a:cs typeface="Times New Roman" panose="02020603050405020304" pitchFamily="18" charset="0"/>
            </a:rPr>
            <a:t>kedés</a:t>
          </a:r>
          <a:endParaRPr lang="hu-HU" sz="1800" b="1" kern="1200" dirty="0">
            <a:solidFill>
              <a:srgbClr val="C00000"/>
            </a:solidFill>
            <a:latin typeface="+mn-lt"/>
            <a:cs typeface="Times New Roman" panose="02020603050405020304" pitchFamily="18" charset="0"/>
          </a:endParaRPr>
        </a:p>
      </dsp:txBody>
      <dsp:txXfrm>
        <a:off x="1804162" y="1244490"/>
        <a:ext cx="1520228" cy="2330677"/>
      </dsp:txXfrm>
    </dsp:sp>
    <dsp:sp modelId="{6CE4B1E0-7124-8A47-BC1B-9E8335CE9CB4}">
      <dsp:nvSpPr>
        <dsp:cNvPr id="0" name=""/>
        <dsp:cNvSpPr/>
      </dsp:nvSpPr>
      <dsp:spPr>
        <a:xfrm>
          <a:off x="3507332" y="1197193"/>
          <a:ext cx="1614822" cy="2425271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>
              <a:solidFill>
                <a:srgbClr val="C00000"/>
              </a:solidFill>
              <a:latin typeface="+mn-lt"/>
              <a:cs typeface="Times New Roman" panose="02020603050405020304" pitchFamily="18" charset="0"/>
            </a:rPr>
            <a:t>Közigaz-</a:t>
          </a:r>
          <a:r>
            <a:rPr lang="hu-HU" sz="1800" b="1" kern="1200" dirty="0" err="1">
              <a:solidFill>
                <a:srgbClr val="C00000"/>
              </a:solidFill>
              <a:latin typeface="+mn-lt"/>
              <a:cs typeface="Times New Roman" panose="02020603050405020304" pitchFamily="18" charset="0"/>
            </a:rPr>
            <a:t>gatási</a:t>
          </a:r>
          <a:r>
            <a:rPr lang="hu-HU" sz="1800" b="1" kern="1200" dirty="0">
              <a:solidFill>
                <a:srgbClr val="C00000"/>
              </a:solidFill>
              <a:latin typeface="+mn-lt"/>
              <a:cs typeface="Times New Roman" panose="02020603050405020304" pitchFamily="18" charset="0"/>
            </a:rPr>
            <a:t> per</a:t>
          </a:r>
        </a:p>
      </dsp:txBody>
      <dsp:txXfrm>
        <a:off x="3554629" y="1244490"/>
        <a:ext cx="1520228" cy="2330677"/>
      </dsp:txXfrm>
    </dsp:sp>
    <dsp:sp modelId="{DA9F97E4-EC73-2B4A-A34F-BBA94B91B61D}">
      <dsp:nvSpPr>
        <dsp:cNvPr id="0" name=""/>
        <dsp:cNvSpPr/>
      </dsp:nvSpPr>
      <dsp:spPr>
        <a:xfrm>
          <a:off x="5394621" y="2104"/>
          <a:ext cx="5113403" cy="802110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>
              <a:latin typeface="+mn-lt"/>
              <a:cs typeface="Times New Roman" panose="02020603050405020304" pitchFamily="18" charset="0"/>
            </a:rPr>
            <a:t>Hivatalból</a:t>
          </a:r>
        </a:p>
      </dsp:txBody>
      <dsp:txXfrm>
        <a:off x="5418114" y="25597"/>
        <a:ext cx="5066417" cy="755124"/>
      </dsp:txXfrm>
    </dsp:sp>
    <dsp:sp modelId="{51D93275-6439-944B-A1A8-DEBF16803462}">
      <dsp:nvSpPr>
        <dsp:cNvPr id="0" name=""/>
        <dsp:cNvSpPr/>
      </dsp:nvSpPr>
      <dsp:spPr>
        <a:xfrm>
          <a:off x="5393445" y="1198139"/>
          <a:ext cx="1614822" cy="2425271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>
              <a:latin typeface="+mn-lt"/>
              <a:cs typeface="Times New Roman" panose="02020603050405020304" pitchFamily="18" charset="0"/>
            </a:rPr>
            <a:t>A döntés </a:t>
          </a:r>
          <a:r>
            <a:rPr lang="hu-HU" sz="1800" b="1" kern="1200" dirty="0" err="1">
              <a:latin typeface="+mn-lt"/>
              <a:cs typeface="Times New Roman" panose="02020603050405020304" pitchFamily="18" charset="0"/>
            </a:rPr>
            <a:t>módosí-tása</a:t>
          </a:r>
          <a:r>
            <a:rPr lang="hu-HU" sz="1800" b="1" kern="1200" dirty="0">
              <a:latin typeface="+mn-lt"/>
              <a:cs typeface="Times New Roman" panose="02020603050405020304" pitchFamily="18" charset="0"/>
            </a:rPr>
            <a:t>, vissza-vonása</a:t>
          </a:r>
        </a:p>
      </dsp:txBody>
      <dsp:txXfrm>
        <a:off x="5440742" y="1245436"/>
        <a:ext cx="1520228" cy="2330677"/>
      </dsp:txXfrm>
    </dsp:sp>
    <dsp:sp modelId="{D50FF16E-0990-A642-9B54-8680203A9596}">
      <dsp:nvSpPr>
        <dsp:cNvPr id="0" name=""/>
        <dsp:cNvSpPr/>
      </dsp:nvSpPr>
      <dsp:spPr>
        <a:xfrm>
          <a:off x="7143912" y="1198139"/>
          <a:ext cx="1614822" cy="2425271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>
              <a:latin typeface="+mn-lt"/>
              <a:cs typeface="Times New Roman" panose="02020603050405020304" pitchFamily="18" charset="0"/>
            </a:rPr>
            <a:t>Felügye-</a:t>
          </a:r>
          <a:r>
            <a:rPr lang="hu-HU" sz="1800" b="1" kern="1200" dirty="0" err="1">
              <a:latin typeface="+mn-lt"/>
              <a:cs typeface="Times New Roman" panose="02020603050405020304" pitchFamily="18" charset="0"/>
            </a:rPr>
            <a:t>leti</a:t>
          </a:r>
          <a:r>
            <a:rPr lang="hu-HU" sz="1800" b="1" kern="1200" dirty="0">
              <a:latin typeface="+mn-lt"/>
              <a:cs typeface="Times New Roman" panose="02020603050405020304" pitchFamily="18" charset="0"/>
            </a:rPr>
            <a:t> intéz-</a:t>
          </a:r>
          <a:r>
            <a:rPr lang="hu-HU" sz="1800" b="1" kern="1200" dirty="0" err="1">
              <a:latin typeface="+mn-lt"/>
              <a:cs typeface="Times New Roman" panose="02020603050405020304" pitchFamily="18" charset="0"/>
            </a:rPr>
            <a:t>kedés</a:t>
          </a:r>
          <a:endParaRPr lang="hu-HU" sz="1800" b="1" kern="1200" dirty="0">
            <a:latin typeface="+mn-lt"/>
            <a:cs typeface="Times New Roman" panose="02020603050405020304" pitchFamily="18" charset="0"/>
          </a:endParaRPr>
        </a:p>
      </dsp:txBody>
      <dsp:txXfrm>
        <a:off x="7191209" y="1245436"/>
        <a:ext cx="1520228" cy="2330677"/>
      </dsp:txXfrm>
    </dsp:sp>
    <dsp:sp modelId="{D4A3D050-36FF-9B48-80FA-62DEA08BFF16}">
      <dsp:nvSpPr>
        <dsp:cNvPr id="0" name=""/>
        <dsp:cNvSpPr/>
      </dsp:nvSpPr>
      <dsp:spPr>
        <a:xfrm>
          <a:off x="8894379" y="1198139"/>
          <a:ext cx="1614822" cy="2425271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>
              <a:latin typeface="+mn-lt"/>
              <a:cs typeface="Times New Roman" panose="02020603050405020304" pitchFamily="18" charset="0"/>
            </a:rPr>
            <a:t>Ügyészi felhívás,  fellépés</a:t>
          </a:r>
        </a:p>
      </dsp:txBody>
      <dsp:txXfrm>
        <a:off x="8941676" y="1245436"/>
        <a:ext cx="1520228" cy="23306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DC2224-1C70-6F40-A8CD-76FC02091FE9}">
      <dsp:nvSpPr>
        <dsp:cNvPr id="0" name=""/>
        <dsp:cNvSpPr/>
      </dsp:nvSpPr>
      <dsp:spPr>
        <a:xfrm>
          <a:off x="7943" y="1683"/>
          <a:ext cx="5552726" cy="991953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>
              <a:solidFill>
                <a:schemeClr val="accent6">
                  <a:lumMod val="50000"/>
                </a:schemeClr>
              </a:solidFill>
              <a:latin typeface="+mn-lt"/>
              <a:cs typeface="Times New Roman" panose="02020603050405020304" pitchFamily="18" charset="0"/>
            </a:rPr>
            <a:t>Szankciók</a:t>
          </a:r>
        </a:p>
      </dsp:txBody>
      <dsp:txXfrm>
        <a:off x="36996" y="30736"/>
        <a:ext cx="5494620" cy="933847"/>
      </dsp:txXfrm>
    </dsp:sp>
    <dsp:sp modelId="{6AC9F1C8-679E-894A-B280-B9E6679F7587}">
      <dsp:nvSpPr>
        <dsp:cNvPr id="0" name=""/>
        <dsp:cNvSpPr/>
      </dsp:nvSpPr>
      <dsp:spPr>
        <a:xfrm>
          <a:off x="13362" y="1237847"/>
          <a:ext cx="2715099" cy="639503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 err="1">
              <a:solidFill>
                <a:srgbClr val="C00000"/>
              </a:solidFill>
              <a:latin typeface="+mj-lt"/>
              <a:cs typeface="Times New Roman" panose="02020603050405020304" pitchFamily="18" charset="0"/>
            </a:rPr>
            <a:t>Reparatív</a:t>
          </a:r>
          <a:endParaRPr lang="hu-HU" sz="1800" b="1" kern="1200" dirty="0">
            <a:solidFill>
              <a:srgbClr val="C00000"/>
            </a:solidFill>
            <a:latin typeface="+mj-lt"/>
            <a:cs typeface="Times New Roman" panose="02020603050405020304" pitchFamily="18" charset="0"/>
          </a:endParaRPr>
        </a:p>
      </dsp:txBody>
      <dsp:txXfrm>
        <a:off x="32092" y="1256577"/>
        <a:ext cx="2677639" cy="602043"/>
      </dsp:txXfrm>
    </dsp:sp>
    <dsp:sp modelId="{59B5030D-ADE1-124E-A44C-2B3DBCB8EF5D}">
      <dsp:nvSpPr>
        <dsp:cNvPr id="0" name=""/>
        <dsp:cNvSpPr/>
      </dsp:nvSpPr>
      <dsp:spPr>
        <a:xfrm>
          <a:off x="13362" y="2121562"/>
          <a:ext cx="1329627" cy="1638996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>
              <a:solidFill>
                <a:schemeClr val="accent6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Kése-</a:t>
          </a:r>
          <a:r>
            <a:rPr lang="hu-HU" sz="1800" b="1" kern="1200" dirty="0" err="1">
              <a:solidFill>
                <a:schemeClr val="accent6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delmi</a:t>
          </a:r>
          <a:r>
            <a:rPr lang="hu-HU" sz="1800" b="1" kern="1200" dirty="0">
              <a:solidFill>
                <a:schemeClr val="accent6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 pótlék</a:t>
          </a:r>
        </a:p>
      </dsp:txBody>
      <dsp:txXfrm>
        <a:off x="52305" y="2160505"/>
        <a:ext cx="1251741" cy="1561110"/>
      </dsp:txXfrm>
    </dsp:sp>
    <dsp:sp modelId="{F3220328-1103-F14B-8757-E086BEE2DBB4}">
      <dsp:nvSpPr>
        <dsp:cNvPr id="0" name=""/>
        <dsp:cNvSpPr/>
      </dsp:nvSpPr>
      <dsp:spPr>
        <a:xfrm>
          <a:off x="1398834" y="2121562"/>
          <a:ext cx="1329627" cy="1638996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>
              <a:solidFill>
                <a:schemeClr val="accent6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Ön-ellenőr-</a:t>
          </a:r>
          <a:r>
            <a:rPr lang="hu-HU" sz="1800" b="1" kern="1200" dirty="0" err="1">
              <a:solidFill>
                <a:schemeClr val="accent6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zési</a:t>
          </a:r>
          <a:r>
            <a:rPr lang="hu-HU" sz="1800" b="1" kern="1200" dirty="0">
              <a:solidFill>
                <a:schemeClr val="accent6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 pótlék</a:t>
          </a:r>
        </a:p>
      </dsp:txBody>
      <dsp:txXfrm>
        <a:off x="1437777" y="2160505"/>
        <a:ext cx="1251741" cy="1561110"/>
      </dsp:txXfrm>
    </dsp:sp>
    <dsp:sp modelId="{A577D99A-F00A-8540-B88B-C8A8ABD23A0D}">
      <dsp:nvSpPr>
        <dsp:cNvPr id="0" name=""/>
        <dsp:cNvSpPr/>
      </dsp:nvSpPr>
      <dsp:spPr>
        <a:xfrm>
          <a:off x="2840150" y="1237847"/>
          <a:ext cx="2715099" cy="640339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 err="1">
              <a:solidFill>
                <a:srgbClr val="C00000"/>
              </a:solidFill>
              <a:latin typeface="+mj-lt"/>
              <a:cs typeface="Times New Roman" panose="02020603050405020304" pitchFamily="18" charset="0"/>
            </a:rPr>
            <a:t>Represszív</a:t>
          </a:r>
          <a:endParaRPr lang="hu-HU" sz="1800" b="1" kern="1200" dirty="0">
            <a:solidFill>
              <a:srgbClr val="C00000"/>
            </a:solidFill>
            <a:latin typeface="+mj-lt"/>
            <a:cs typeface="Times New Roman" panose="02020603050405020304" pitchFamily="18" charset="0"/>
          </a:endParaRPr>
        </a:p>
      </dsp:txBody>
      <dsp:txXfrm>
        <a:off x="2858905" y="1256602"/>
        <a:ext cx="2677589" cy="602829"/>
      </dsp:txXfrm>
    </dsp:sp>
    <dsp:sp modelId="{FC676F57-8DD2-9842-8CE1-B193F40E4E08}">
      <dsp:nvSpPr>
        <dsp:cNvPr id="0" name=""/>
        <dsp:cNvSpPr/>
      </dsp:nvSpPr>
      <dsp:spPr>
        <a:xfrm>
          <a:off x="2840150" y="2122398"/>
          <a:ext cx="1329627" cy="1638996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>
              <a:solidFill>
                <a:schemeClr val="accent6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Adó-bírság</a:t>
          </a:r>
        </a:p>
      </dsp:txBody>
      <dsp:txXfrm>
        <a:off x="2879093" y="2161341"/>
        <a:ext cx="1251741" cy="1561110"/>
      </dsp:txXfrm>
    </dsp:sp>
    <dsp:sp modelId="{7F4AB88E-DEC8-CE49-B240-C786EFD36652}">
      <dsp:nvSpPr>
        <dsp:cNvPr id="0" name=""/>
        <dsp:cNvSpPr/>
      </dsp:nvSpPr>
      <dsp:spPr>
        <a:xfrm>
          <a:off x="4225622" y="2122398"/>
          <a:ext cx="1329627" cy="1638996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 err="1">
              <a:solidFill>
                <a:schemeClr val="accent6">
                  <a:lumMod val="50000"/>
                </a:schemeClr>
              </a:solidFill>
              <a:latin typeface="+mn-lt"/>
              <a:cs typeface="Times New Roman" panose="02020603050405020304" pitchFamily="18" charset="0"/>
            </a:rPr>
            <a:t>Mulasz-tási</a:t>
          </a:r>
          <a:r>
            <a:rPr lang="hu-HU" sz="1800" b="1" kern="1200" dirty="0">
              <a:solidFill>
                <a:schemeClr val="accent6">
                  <a:lumMod val="50000"/>
                </a:schemeClr>
              </a:solidFill>
              <a:latin typeface="+mn-lt"/>
              <a:cs typeface="Times New Roman" panose="02020603050405020304" pitchFamily="18" charset="0"/>
            </a:rPr>
            <a:t> bírság</a:t>
          </a:r>
        </a:p>
      </dsp:txBody>
      <dsp:txXfrm>
        <a:off x="4264565" y="2161341"/>
        <a:ext cx="1251741" cy="1561110"/>
      </dsp:txXfrm>
    </dsp:sp>
    <dsp:sp modelId="{CCF9C03D-4D9B-C34E-BC7F-41E4F8AFC5C8}">
      <dsp:nvSpPr>
        <dsp:cNvPr id="0" name=""/>
        <dsp:cNvSpPr/>
      </dsp:nvSpPr>
      <dsp:spPr>
        <a:xfrm>
          <a:off x="5784265" y="1683"/>
          <a:ext cx="4220280" cy="1827547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>
              <a:solidFill>
                <a:schemeClr val="accent6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Intézkedések</a:t>
          </a:r>
        </a:p>
      </dsp:txBody>
      <dsp:txXfrm>
        <a:off x="5837792" y="55210"/>
        <a:ext cx="4113226" cy="1720493"/>
      </dsp:txXfrm>
    </dsp:sp>
    <dsp:sp modelId="{985207AC-505B-3F4F-90A7-6B6474DD0183}">
      <dsp:nvSpPr>
        <dsp:cNvPr id="0" name=""/>
        <dsp:cNvSpPr/>
      </dsp:nvSpPr>
      <dsp:spPr>
        <a:xfrm>
          <a:off x="5784374" y="2073440"/>
          <a:ext cx="1332228" cy="1638996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>
              <a:solidFill>
                <a:schemeClr val="accent6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Áru-készlet </a:t>
          </a:r>
          <a:r>
            <a:rPr lang="hu-HU" sz="1800" b="1" kern="1200" dirty="0" err="1">
              <a:solidFill>
                <a:schemeClr val="accent6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lefogla-lása</a:t>
          </a:r>
          <a:endParaRPr lang="hu-HU" sz="1800" b="1" kern="1200" dirty="0">
            <a:solidFill>
              <a:schemeClr val="accent6">
                <a:lumMod val="50000"/>
              </a:schemeClr>
            </a:solidFill>
            <a:latin typeface="+mj-lt"/>
            <a:cs typeface="Times New Roman" panose="02020603050405020304" pitchFamily="18" charset="0"/>
          </a:endParaRPr>
        </a:p>
      </dsp:txBody>
      <dsp:txXfrm>
        <a:off x="5823394" y="2112460"/>
        <a:ext cx="1254188" cy="1560956"/>
      </dsp:txXfrm>
    </dsp:sp>
    <dsp:sp modelId="{A7C98C27-7FBC-B94F-9DB5-D85B85F46996}">
      <dsp:nvSpPr>
        <dsp:cNvPr id="0" name=""/>
        <dsp:cNvSpPr/>
      </dsp:nvSpPr>
      <dsp:spPr>
        <a:xfrm>
          <a:off x="7228291" y="2073440"/>
          <a:ext cx="1332228" cy="1638996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>
              <a:solidFill>
                <a:schemeClr val="accent6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Üzlet-lezárás</a:t>
          </a:r>
        </a:p>
      </dsp:txBody>
      <dsp:txXfrm>
        <a:off x="7267311" y="2112460"/>
        <a:ext cx="1254188" cy="1560956"/>
      </dsp:txXfrm>
    </dsp:sp>
    <dsp:sp modelId="{C80AF3DB-7ABD-CD4B-B868-A0BC1F1EAF5C}">
      <dsp:nvSpPr>
        <dsp:cNvPr id="0" name=""/>
        <dsp:cNvSpPr/>
      </dsp:nvSpPr>
      <dsp:spPr>
        <a:xfrm>
          <a:off x="8672208" y="2073440"/>
          <a:ext cx="1332228" cy="1638996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C99E5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>
              <a:solidFill>
                <a:schemeClr val="accent6">
                  <a:lumMod val="50000"/>
                </a:schemeClr>
              </a:solidFill>
              <a:latin typeface="+mj-lt"/>
              <a:cs typeface="Times New Roman" panose="02020603050405020304" pitchFamily="18" charset="0"/>
            </a:rPr>
            <a:t>Adó-szám törlése</a:t>
          </a:r>
        </a:p>
      </dsp:txBody>
      <dsp:txXfrm>
        <a:off x="8711228" y="2112460"/>
        <a:ext cx="1254188" cy="15609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40A76D-29FF-48D1-B63C-42EEC71FC585}" type="datetimeFigureOut">
              <a:rPr lang="hu-HU" smtClean="0"/>
              <a:pPr/>
              <a:t>2023.02.28.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577568-7B6D-41A8-848D-683AD624D78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1420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3286F-00E1-4EDF-A445-EB966A590C84}" type="slidenum">
              <a:rPr lang="hu-HU" smtClean="0"/>
              <a:pPr/>
              <a:t>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337836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3286F-00E1-4EDF-A445-EB966A590C84}" type="slidenum">
              <a:rPr lang="hu-HU" smtClean="0"/>
              <a:pPr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193100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3286F-00E1-4EDF-A445-EB966A590C84}" type="slidenum">
              <a:rPr lang="hu-HU" smtClean="0"/>
              <a:pPr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06104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3286F-00E1-4EDF-A445-EB966A590C84}" type="slidenum">
              <a:rPr lang="hu-HU" smtClean="0"/>
              <a:pPr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0987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3286F-00E1-4EDF-A445-EB966A590C84}" type="slidenum">
              <a:rPr lang="hu-HU" smtClean="0"/>
              <a:pPr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62905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3286F-00E1-4EDF-A445-EB966A590C84}" type="slidenum">
              <a:rPr lang="hu-HU" smtClean="0"/>
              <a:pPr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769890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3286F-00E1-4EDF-A445-EB966A590C84}" type="slidenum">
              <a:rPr lang="hu-HU" smtClean="0"/>
              <a:pPr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2848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3286F-00E1-4EDF-A445-EB966A590C84}" type="slidenum">
              <a:rPr lang="hu-HU" smtClean="0"/>
              <a:pPr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172441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3286F-00E1-4EDF-A445-EB966A590C84}" type="slidenum">
              <a:rPr lang="hu-HU" smtClean="0"/>
              <a:pPr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819165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3286F-00E1-4EDF-A445-EB966A590C84}" type="slidenum">
              <a:rPr lang="hu-HU" smtClean="0"/>
              <a:pPr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7581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3286F-00E1-4EDF-A445-EB966A590C84}" type="slidenum">
              <a:rPr lang="hu-HU" smtClean="0"/>
              <a:pPr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3417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3286F-00E1-4EDF-A445-EB966A590C84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52722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3286F-00E1-4EDF-A445-EB966A590C84}" type="slidenum">
              <a:rPr lang="hu-HU" smtClean="0"/>
              <a:pPr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10248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3286F-00E1-4EDF-A445-EB966A590C84}" type="slidenum">
              <a:rPr lang="hu-HU" smtClean="0"/>
              <a:pPr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65193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3286F-00E1-4EDF-A445-EB966A590C84}" type="slidenum">
              <a:rPr lang="hu-HU" smtClean="0"/>
              <a:pPr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85868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3286F-00E1-4EDF-A445-EB966A590C84}" type="slidenum">
              <a:rPr lang="hu-HU" smtClean="0"/>
              <a:pPr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19210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3286F-00E1-4EDF-A445-EB966A590C84}" type="slidenum">
              <a:rPr lang="hu-HU" smtClean="0"/>
              <a:pPr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252461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3286F-00E1-4EDF-A445-EB966A590C84}" type="slidenum">
              <a:rPr lang="hu-HU" smtClean="0"/>
              <a:pPr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99595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3286F-00E1-4EDF-A445-EB966A590C84}" type="slidenum">
              <a:rPr lang="hu-HU" smtClean="0"/>
              <a:pPr/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999569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3286F-00E1-4EDF-A445-EB966A590C84}" type="slidenum">
              <a:rPr lang="hu-HU" smtClean="0"/>
              <a:pPr/>
              <a:t>31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56599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3286F-00E1-4EDF-A445-EB966A590C84}" type="slidenum">
              <a:rPr lang="hu-HU" smtClean="0"/>
              <a:pPr/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63643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3286F-00E1-4EDF-A445-EB966A590C84}" type="slidenum">
              <a:rPr lang="hu-HU" smtClean="0"/>
              <a:pPr/>
              <a:t>33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5708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3286F-00E1-4EDF-A445-EB966A590C84}" type="slidenum">
              <a:rPr lang="hu-HU" smtClean="0"/>
              <a:pPr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35743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3286F-00E1-4EDF-A445-EB966A590C84}" type="slidenum">
              <a:rPr lang="hu-HU" smtClean="0"/>
              <a:pPr/>
              <a:t>34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30637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3286F-00E1-4EDF-A445-EB966A590C84}" type="slidenum">
              <a:rPr lang="hu-HU" smtClean="0"/>
              <a:pPr/>
              <a:t>36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6736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3286F-00E1-4EDF-A445-EB966A590C84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7162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3286F-00E1-4EDF-A445-EB966A590C84}" type="slidenum">
              <a:rPr lang="hu-HU" smtClean="0"/>
              <a:pPr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6924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3286F-00E1-4EDF-A445-EB966A590C84}" type="slidenum">
              <a:rPr lang="hu-HU" smtClean="0"/>
              <a:pPr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97883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3286F-00E1-4EDF-A445-EB966A590C84}" type="slidenum">
              <a:rPr lang="hu-HU" smtClean="0"/>
              <a:pPr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7671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3286F-00E1-4EDF-A445-EB966A590C84}" type="slidenum">
              <a:rPr lang="hu-HU" smtClean="0"/>
              <a:pPr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61390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3286F-00E1-4EDF-A445-EB966A590C84}" type="slidenum">
              <a:rPr lang="hu-HU" smtClean="0"/>
              <a:pPr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8012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 noChangeAspect="1"/>
          </p:cNvSpPr>
          <p:nvPr>
            <p:ph type="ctrTitle" hasCustomPrompt="1"/>
          </p:nvPr>
        </p:nvSpPr>
        <p:spPr>
          <a:xfrm>
            <a:off x="679620" y="1998663"/>
            <a:ext cx="10864680" cy="2387600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Alcím 2"/>
          <p:cNvSpPr>
            <a:spLocks noGrp="1" noChangeAspect="1"/>
          </p:cNvSpPr>
          <p:nvPr>
            <p:ph type="subTitle" idx="1" hasCustomPrompt="1"/>
          </p:nvPr>
        </p:nvSpPr>
        <p:spPr>
          <a:xfrm>
            <a:off x="679620" y="4478338"/>
            <a:ext cx="10864680" cy="1655762"/>
          </a:xfrm>
        </p:spPr>
        <p:txBody>
          <a:bodyPr/>
          <a:lstStyle>
            <a:lvl1pPr marL="0" indent="0" algn="l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KATTINTSON IDE AZ ALCÍM MINTÁJÁNAK SZERKESZTÉSÉHEZ</a:t>
            </a:r>
          </a:p>
        </p:txBody>
      </p:sp>
      <p:pic>
        <p:nvPicPr>
          <p:cNvPr id="9" name="Picture 19">
            <a:extLst>
              <a:ext uri="{FF2B5EF4-FFF2-40B4-BE49-F238E27FC236}">
                <a16:creationId xmlns:a16="http://schemas.microsoft.com/office/drawing/2014/main" id="{AAA7CC40-8A8F-A441-A5A7-017E77CB4E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79620" y="540635"/>
            <a:ext cx="2858361" cy="105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835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111230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1795384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3974899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lköszöné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extLst>
              <a:ext uri="{FF2B5EF4-FFF2-40B4-BE49-F238E27FC236}">
                <a16:creationId xmlns:a16="http://schemas.microsoft.com/office/drawing/2014/main" id="{D7AA1C3A-253B-1943-BB4B-1CBB307C773F}"/>
              </a:ext>
            </a:extLst>
          </p:cNvPr>
          <p:cNvSpPr txBox="1"/>
          <p:nvPr userDrawn="1"/>
        </p:nvSpPr>
        <p:spPr>
          <a:xfrm>
            <a:off x="1968841" y="3674918"/>
            <a:ext cx="8254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KÖSZÖNÖM A FIGYELMET!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152DDE20-CDCF-CB4B-9425-464E9E684A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353047" y="4800617"/>
            <a:ext cx="1485900" cy="50800"/>
          </a:xfrm>
          <a:prstGeom prst="rect">
            <a:avLst/>
          </a:prstGeom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07A45A2D-6A90-1B43-800C-079D9E16C1E7}"/>
              </a:ext>
            </a:extLst>
          </p:cNvPr>
          <p:cNvSpPr txBox="1"/>
          <p:nvPr userDrawn="1"/>
        </p:nvSpPr>
        <p:spPr>
          <a:xfrm>
            <a:off x="1968840" y="5019507"/>
            <a:ext cx="8254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uni-nke.hu</a:t>
            </a: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D03CCC5B-32D1-5145-ABFC-A0339EC06C6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264490" y="1532536"/>
            <a:ext cx="1663013" cy="166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217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 noChangeAspect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03496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679619" y="1709738"/>
            <a:ext cx="10828639" cy="2852737"/>
          </a:xfrm>
        </p:spPr>
        <p:txBody>
          <a:bodyPr anchor="b">
            <a:normAutofit/>
          </a:bodyPr>
          <a:lstStyle>
            <a:lvl1pPr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 noChangeAspect="1"/>
          </p:cNvSpPr>
          <p:nvPr>
            <p:ph type="body" idx="1" hasCustomPrompt="1"/>
          </p:nvPr>
        </p:nvSpPr>
        <p:spPr>
          <a:xfrm>
            <a:off x="679619" y="4589463"/>
            <a:ext cx="10828639" cy="1500187"/>
          </a:xfrm>
        </p:spPr>
        <p:txBody>
          <a:bodyPr/>
          <a:lstStyle>
            <a:lvl1pPr marL="0" indent="0">
              <a:buNone/>
              <a:defRPr sz="24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pic>
        <p:nvPicPr>
          <p:cNvPr id="9" name="Picture 19">
            <a:extLst>
              <a:ext uri="{FF2B5EF4-FFF2-40B4-BE49-F238E27FC236}">
                <a16:creationId xmlns:a16="http://schemas.microsoft.com/office/drawing/2014/main" id="{AAA7CC40-8A8F-A441-A5A7-017E77CB4E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79620" y="540635"/>
            <a:ext cx="2858361" cy="105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040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626436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1142178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dirty="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978235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268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Üre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3242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899807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 noChangeAspect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 noChangeAspect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898451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9619" y="1709738"/>
            <a:ext cx="10828639" cy="2852737"/>
          </a:xfrm>
        </p:spPr>
        <p:txBody>
          <a:bodyPr anchor="b">
            <a:normAutofit/>
          </a:bodyPr>
          <a:lstStyle/>
          <a:p>
            <a:r>
              <a:rPr lang="hu-HU" sz="4600"/>
              <a:t>KÖZIGAZGATÁSI SZAKVIZSGA</a:t>
            </a:r>
            <a:br>
              <a:rPr lang="hu-HU" sz="4600"/>
            </a:br>
            <a:r>
              <a:rPr lang="hu-HU" sz="4600"/>
              <a:t>Választható vizsgatárgy</a:t>
            </a:r>
            <a:br>
              <a:rPr lang="hu-HU" sz="4600"/>
            </a:br>
            <a:r>
              <a:rPr lang="hu-HU" sz="4600"/>
              <a:t>Pénzügyi és költségvetési igazgatás</a:t>
            </a:r>
          </a:p>
        </p:txBody>
      </p:sp>
      <p:sp>
        <p:nvSpPr>
          <p:cNvPr id="3" name="Alcím 2"/>
          <p:cNvSpPr>
            <a:spLocks noGrp="1"/>
          </p:cNvSpPr>
          <p:nvPr>
            <p:ph type="body" idx="1"/>
          </p:nvPr>
        </p:nvSpPr>
        <p:spPr>
          <a:xfrm>
            <a:off x="679619" y="4589463"/>
            <a:ext cx="10828639" cy="1500187"/>
          </a:xfrm>
        </p:spPr>
        <p:txBody>
          <a:bodyPr>
            <a:normAutofit/>
          </a:bodyPr>
          <a:lstStyle/>
          <a:p>
            <a:r>
              <a:rPr lang="hu-HU" dirty="0"/>
              <a:t>A diasor </a:t>
            </a:r>
            <a:r>
              <a:rPr lang="hu-HU" dirty="0" err="1"/>
              <a:t>hatályosítását</a:t>
            </a:r>
            <a:r>
              <a:rPr lang="hu-HU" dirty="0"/>
              <a:t> végezte:</a:t>
            </a:r>
            <a:br>
              <a:rPr lang="hu-HU" dirty="0"/>
            </a:br>
            <a:r>
              <a:rPr lang="hu-HU" dirty="0"/>
              <a:t/>
            </a:r>
            <a:br>
              <a:rPr lang="hu-HU" dirty="0"/>
            </a:br>
            <a:r>
              <a:rPr lang="hu-HU" dirty="0"/>
              <a:t>dr. Kaibás Gábor Márk</a:t>
            </a:r>
            <a:br>
              <a:rPr lang="hu-HU" dirty="0"/>
            </a:br>
            <a:r>
              <a:rPr lang="hu-HU" dirty="0"/>
              <a:t>2023. január 31.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44972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79620" y="2507226"/>
            <a:ext cx="10864680" cy="2778688"/>
          </a:xfrm>
        </p:spPr>
        <p:txBody>
          <a:bodyPr>
            <a:normAutofit/>
          </a:bodyPr>
          <a:lstStyle/>
          <a:p>
            <a:r>
              <a:rPr lang="hu-HU" sz="4400" dirty="0">
                <a:solidFill>
                  <a:srgbClr val="C00000"/>
                </a:solidFill>
              </a:rPr>
              <a:t>2. fejezet</a:t>
            </a:r>
            <a:br>
              <a:rPr lang="hu-HU" sz="4400" dirty="0">
                <a:solidFill>
                  <a:srgbClr val="C00000"/>
                </a:solidFill>
              </a:rPr>
            </a:br>
            <a:r>
              <a:rPr lang="hu-HU" sz="4400" dirty="0">
                <a:solidFill>
                  <a:srgbClr val="C00000"/>
                </a:solidFill>
              </a:rPr>
              <a:t>Fiskális kormányzás</a:t>
            </a:r>
          </a:p>
        </p:txBody>
      </p:sp>
    </p:spTree>
    <p:extLst>
      <p:ext uri="{BB962C8B-B14F-4D97-AF65-F5344CB8AC3E}">
        <p14:creationId xmlns:p14="http://schemas.microsoft.com/office/powerpoint/2010/main" val="3224182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hu-HU" altLang="hu-HU" sz="2900" dirty="0">
                <a:solidFill>
                  <a:srgbClr val="C00000"/>
                </a:solidFill>
              </a:rPr>
              <a:t>A 2. fejezet célkitűzései</a:t>
            </a:r>
            <a:endParaRPr lang="hu-HU" sz="2900" dirty="0">
              <a:solidFill>
                <a:srgbClr val="C0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114297" indent="0">
              <a:spcBef>
                <a:spcPts val="600"/>
              </a:spcBef>
              <a:buSzPct val="100000"/>
              <a:buNone/>
              <a:defRPr/>
            </a:pPr>
            <a:r>
              <a:rPr lang="hu-HU" sz="2400" b="1" dirty="0"/>
              <a:t>A hallgató szerezzen ismereteket</a:t>
            </a:r>
          </a:p>
          <a:p>
            <a:pPr marL="114297" indent="0">
              <a:spcBef>
                <a:spcPts val="200"/>
              </a:spcBef>
              <a:buSzPct val="100000"/>
              <a:buNone/>
              <a:defRPr/>
            </a:pPr>
            <a:endParaRPr lang="hu-HU" sz="1800" dirty="0"/>
          </a:p>
          <a:p>
            <a:pPr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hu-HU" sz="1800" dirty="0"/>
              <a:t>az adóztatás és az adóigazgatás alapelveiről</a:t>
            </a:r>
          </a:p>
          <a:p>
            <a:pPr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hu-HU" sz="1800" dirty="0"/>
              <a:t>az adóhatóságokról</a:t>
            </a:r>
          </a:p>
          <a:p>
            <a:pPr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hu-HU" sz="1800" dirty="0"/>
              <a:t>az adózás rendjének törvényi szabályozásról</a:t>
            </a:r>
          </a:p>
          <a:p>
            <a:pPr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hu-HU" sz="1800" dirty="0"/>
              <a:t>a központi költségvetés igazgatásáról</a:t>
            </a:r>
          </a:p>
          <a:p>
            <a:pPr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hu-HU" sz="1800" dirty="0"/>
              <a:t>a kormány, a kincstár, és a fejezetet irányító szerv feladatairól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2561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hu-HU" sz="2900" dirty="0">
                <a:solidFill>
                  <a:srgbClr val="C00000"/>
                </a:solidFill>
              </a:rPr>
              <a:t>2.1.1. Az adóigazgatás rendszere,</a:t>
            </a:r>
            <a:br>
              <a:rPr lang="hu-HU" sz="2900" dirty="0">
                <a:solidFill>
                  <a:srgbClr val="C00000"/>
                </a:solidFill>
              </a:rPr>
            </a:br>
            <a:r>
              <a:rPr lang="hu-HU" sz="2900" dirty="0">
                <a:solidFill>
                  <a:srgbClr val="C00000"/>
                </a:solidFill>
              </a:rPr>
              <a:t>alapelvei és követelményei 1.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kern="0" dirty="0"/>
              <a:t>Az adó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kern="0" dirty="0"/>
              <a:t>a modern állam működésének alapfeltétele, amely az állam által nyújtott szolgáltatások fedezeteként a polgárok biztonságos létezését és a gazdasági szereplők kiszámítható tevékenységét biztosítja.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hu-HU" sz="1800" kern="0" dirty="0"/>
          </a:p>
          <a:p>
            <a:pPr marL="0" indent="0"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kern="0" dirty="0">
                <a:solidFill>
                  <a:srgbClr val="000000"/>
                </a:solidFill>
              </a:rPr>
              <a:t>Az adórendszer</a:t>
            </a: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800" kern="0" dirty="0"/>
              <a:t>az adott országban egy időben működtetett adók összessége.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87254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DA0562B0-F6D4-432C-89C7-AD4E8E1A050C}" type="slidenum">
              <a:rPr lang="hu-HU" smtClean="0"/>
              <a:pPr/>
              <a:t>13</a:t>
            </a:fld>
            <a:endParaRPr lang="hu-HU"/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442952255"/>
              </p:ext>
            </p:extLst>
          </p:nvPr>
        </p:nvGraphicFramePr>
        <p:xfrm>
          <a:off x="2252459" y="2276367"/>
          <a:ext cx="7829006" cy="3333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zövegdoboz 5">
            <a:extLst>
              <a:ext uri="{FF2B5EF4-FFF2-40B4-BE49-F238E27FC236}">
                <a16:creationId xmlns:a16="http://schemas.microsoft.com/office/drawing/2014/main" id="{9982F307-218F-954B-92B4-2B48A3E6107D}"/>
              </a:ext>
            </a:extLst>
          </p:cNvPr>
          <p:cNvSpPr txBox="1"/>
          <p:nvPr/>
        </p:nvSpPr>
        <p:spPr>
          <a:xfrm>
            <a:off x="1637951" y="1608408"/>
            <a:ext cx="5129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latin typeface="+mj-lt"/>
                <a:cs typeface="Times New Roman" panose="02020603050405020304" pitchFamily="18" charset="0"/>
              </a:rPr>
              <a:t>Adóztatási alapelvek</a:t>
            </a:r>
            <a:endParaRPr lang="hu-HU" sz="24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Cím 1">
            <a:extLst>
              <a:ext uri="{FF2B5EF4-FFF2-40B4-BE49-F238E27FC236}">
                <a16:creationId xmlns:a16="http://schemas.microsoft.com/office/drawing/2014/main" id="{34336A99-A220-DE40-AE8B-732630AF4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hu-HU" sz="2900" dirty="0">
                <a:solidFill>
                  <a:srgbClr val="C00000"/>
                </a:solidFill>
              </a:rPr>
              <a:t>2.1.1. Az adóigazgatás rendszere,</a:t>
            </a:r>
            <a:br>
              <a:rPr lang="hu-HU" sz="2900" dirty="0">
                <a:solidFill>
                  <a:srgbClr val="C00000"/>
                </a:solidFill>
              </a:rPr>
            </a:br>
            <a:r>
              <a:rPr lang="hu-HU" sz="2900" dirty="0">
                <a:solidFill>
                  <a:srgbClr val="C00000"/>
                </a:solidFill>
              </a:rPr>
              <a:t>alapelvei és követelményei 2.</a:t>
            </a:r>
          </a:p>
        </p:txBody>
      </p:sp>
    </p:spTree>
    <p:extLst>
      <p:ext uri="{BB962C8B-B14F-4D97-AF65-F5344CB8AC3E}">
        <p14:creationId xmlns:p14="http://schemas.microsoft.com/office/powerpoint/2010/main" val="690282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DA0562B0-F6D4-432C-89C7-AD4E8E1A050C}" type="slidenum">
              <a:rPr lang="hu-HU" smtClean="0"/>
              <a:pPr/>
              <a:t>14</a:t>
            </a:fld>
            <a:endParaRPr lang="hu-HU"/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D40FD1CB-5E16-9644-8109-AD84A055478D}"/>
              </a:ext>
            </a:extLst>
          </p:cNvPr>
          <p:cNvSpPr txBox="1"/>
          <p:nvPr/>
        </p:nvSpPr>
        <p:spPr>
          <a:xfrm>
            <a:off x="1637951" y="1608408"/>
            <a:ext cx="5129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latin typeface="+mj-lt"/>
                <a:cs typeface="Times New Roman" panose="02020603050405020304" pitchFamily="18" charset="0"/>
              </a:rPr>
              <a:t>Adóigazgatási alapelvek</a:t>
            </a:r>
            <a:endParaRPr lang="hu-HU" sz="2400" dirty="0"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13" name="Diagram 12"/>
          <p:cNvGraphicFramePr/>
          <p:nvPr/>
        </p:nvGraphicFramePr>
        <p:xfrm>
          <a:off x="1852992" y="2063931"/>
          <a:ext cx="8621485" cy="4657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ím 1">
            <a:extLst>
              <a:ext uri="{FF2B5EF4-FFF2-40B4-BE49-F238E27FC236}">
                <a16:creationId xmlns:a16="http://schemas.microsoft.com/office/drawing/2014/main" id="{1504A1D9-C80F-C544-87A2-ADA542D82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hu-HU" sz="2900" dirty="0">
                <a:solidFill>
                  <a:srgbClr val="C00000"/>
                </a:solidFill>
              </a:rPr>
              <a:t>2.1.1. Az adóigazgatás rendszere,</a:t>
            </a:r>
            <a:br>
              <a:rPr lang="hu-HU" sz="2900" dirty="0">
                <a:solidFill>
                  <a:srgbClr val="C00000"/>
                </a:solidFill>
              </a:rPr>
            </a:br>
            <a:r>
              <a:rPr lang="hu-HU" sz="2900" dirty="0">
                <a:solidFill>
                  <a:srgbClr val="C00000"/>
                </a:solidFill>
              </a:rPr>
              <a:t>alapelvei és követelményei 3.</a:t>
            </a:r>
          </a:p>
        </p:txBody>
      </p:sp>
    </p:spTree>
    <p:extLst>
      <p:ext uri="{BB962C8B-B14F-4D97-AF65-F5344CB8AC3E}">
        <p14:creationId xmlns:p14="http://schemas.microsoft.com/office/powerpoint/2010/main" val="3508536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hu-HU" sz="2900" dirty="0">
                <a:solidFill>
                  <a:srgbClr val="C00000"/>
                </a:solidFill>
              </a:rPr>
              <a:t>2.1.2. Az adóhatóságok 1.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342891" indent="-342891" fontAlgn="base">
              <a:spcBef>
                <a:spcPts val="700"/>
              </a:spcBef>
              <a:spcAft>
                <a:spcPct val="0"/>
              </a:spcAft>
              <a:buSzPct val="100000"/>
              <a:buNone/>
            </a:pPr>
            <a:r>
              <a:rPr lang="hu-HU" altLang="hu-HU" sz="1800" b="1" dirty="0"/>
              <a:t>Az Art. az adóhatóságok három típusát különbözteti meg:</a:t>
            </a:r>
          </a:p>
          <a:p>
            <a:pPr fontAlgn="base">
              <a:spcBef>
                <a:spcPts val="700"/>
              </a:spcBef>
              <a:spcAft>
                <a:spcPct val="0"/>
              </a:spcAft>
              <a:buSzPct val="100000"/>
            </a:pPr>
            <a:r>
              <a:rPr lang="hu-HU" altLang="hu-HU" sz="1800" dirty="0"/>
              <a:t>a </a:t>
            </a:r>
            <a:r>
              <a:rPr lang="hu-HU" altLang="hu-HU" sz="1800" b="1" dirty="0"/>
              <a:t>Nemzeti Adó- és Vámhivatal </a:t>
            </a:r>
            <a:r>
              <a:rPr lang="hu-HU" altLang="hu-HU" sz="1800" dirty="0"/>
              <a:t>(NAV), mint állami adóhatóság és vámhatóság</a:t>
            </a:r>
          </a:p>
          <a:p>
            <a:pPr fontAlgn="base">
              <a:spcBef>
                <a:spcPts val="700"/>
              </a:spcBef>
              <a:spcAft>
                <a:spcPct val="0"/>
              </a:spcAft>
              <a:buSzPct val="100000"/>
            </a:pPr>
            <a:r>
              <a:rPr lang="hu-HU" altLang="hu-HU" sz="1800" dirty="0"/>
              <a:t>az önkormányzat </a:t>
            </a:r>
            <a:r>
              <a:rPr lang="hu-HU" altLang="hu-HU" sz="1800" b="1" dirty="0"/>
              <a:t>jegyző</a:t>
            </a:r>
            <a:r>
              <a:rPr lang="hu-HU" altLang="hu-HU" sz="1800" dirty="0"/>
              <a:t>je, mint önkormányzati adóhatóság</a:t>
            </a:r>
          </a:p>
          <a:p>
            <a:pPr fontAlgn="base">
              <a:spcBef>
                <a:spcPts val="700"/>
              </a:spcBef>
              <a:spcAft>
                <a:spcPct val="0"/>
              </a:spcAft>
              <a:buSzPct val="100000"/>
            </a:pPr>
            <a:r>
              <a:rPr lang="hu-HU" altLang="hu-HU" sz="1800" dirty="0"/>
              <a:t>– az önkormányzati adóhatóság felettes szerveként eljárva – a </a:t>
            </a:r>
            <a:r>
              <a:rPr lang="hu-HU" altLang="hu-HU" sz="1800" b="1" dirty="0"/>
              <a:t>fővárosi és vármegyei kormányhivatal </a:t>
            </a:r>
          </a:p>
          <a:p>
            <a:pPr marL="342891" indent="-342891" fontAlgn="base">
              <a:spcBef>
                <a:spcPts val="700"/>
              </a:spcBef>
              <a:spcAft>
                <a:spcPct val="0"/>
              </a:spcAft>
              <a:buSzPct val="100000"/>
              <a:buNone/>
            </a:pPr>
            <a:r>
              <a:rPr lang="hu-HU" altLang="hu-HU" sz="1800" dirty="0"/>
              <a:t>Az </a:t>
            </a:r>
            <a:r>
              <a:rPr lang="hu-HU" altLang="hu-HU" sz="1800" b="1" dirty="0"/>
              <a:t>adópolitikáért felelős miniszter</a:t>
            </a:r>
          </a:p>
          <a:p>
            <a:pPr fontAlgn="base">
              <a:spcBef>
                <a:spcPts val="700"/>
              </a:spcBef>
              <a:spcAft>
                <a:spcPct val="0"/>
              </a:spcAft>
              <a:buSzPct val="100000"/>
            </a:pPr>
            <a:r>
              <a:rPr lang="hu-HU" altLang="hu-HU" sz="1800" dirty="0"/>
              <a:t>mint felettes szerv irányítja az állami adó- és vámhatóságot</a:t>
            </a:r>
          </a:p>
          <a:p>
            <a:pPr fontAlgn="base">
              <a:spcBef>
                <a:spcPts val="700"/>
              </a:spcBef>
              <a:spcAft>
                <a:spcPct val="0"/>
              </a:spcAft>
              <a:buSzPct val="100000"/>
            </a:pPr>
            <a:r>
              <a:rPr lang="hu-HU" altLang="hu-HU" sz="1800" dirty="0"/>
              <a:t>az önkormányzati adóhatóság működése feletti felügyelet keretében ellenőrzi az adóztatás törvényességé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2047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ím 1">
            <a:extLst>
              <a:ext uri="{FF2B5EF4-FFF2-40B4-BE49-F238E27FC236}">
                <a16:creationId xmlns:a16="http://schemas.microsoft.com/office/drawing/2014/main" id="{363D0CB7-090D-E047-ACB0-1AA5709C6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2.1.2. Az adóhatóságok 2.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8F210E6-16D8-43DD-8925-44262508E3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895103"/>
            <a:ext cx="5157787" cy="823912"/>
          </a:xfrm>
        </p:spPr>
        <p:txBody>
          <a:bodyPr>
            <a:normAutofit/>
          </a:bodyPr>
          <a:lstStyle/>
          <a:p>
            <a:r>
              <a:rPr lang="en-US" dirty="0"/>
              <a:t>A NAV </a:t>
            </a:r>
            <a:r>
              <a:rPr lang="en-US" dirty="0" err="1"/>
              <a:t>alapvető</a:t>
            </a:r>
            <a:r>
              <a:rPr lang="en-US" dirty="0"/>
              <a:t> </a:t>
            </a:r>
            <a:r>
              <a:rPr lang="en-US" dirty="0" err="1"/>
              <a:t>feladatai</a:t>
            </a:r>
            <a:endParaRPr lang="en-US" dirty="0"/>
          </a:p>
        </p:txBody>
      </p:sp>
      <p:sp>
        <p:nvSpPr>
          <p:cNvPr id="12" name="Tartalom helye 2">
            <a:extLst>
              <a:ext uri="{FF2B5EF4-FFF2-40B4-BE49-F238E27FC236}">
                <a16:creationId xmlns:a16="http://schemas.microsoft.com/office/drawing/2014/main" id="{717BF348-A8B1-1C4D-8BD7-F3046A5B12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1719015"/>
            <a:ext cx="5158800" cy="4773860"/>
          </a:xfr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z="1600" dirty="0"/>
              <a:t>adóigazgatási jogkörben</a:t>
            </a:r>
          </a:p>
          <a:p>
            <a:pPr lvl="1"/>
            <a:r>
              <a:rPr lang="hu-HU" sz="1600" dirty="0"/>
              <a:t>a részben vagy egészben a központi költségvetés javára teljesítendő </a:t>
            </a:r>
            <a:r>
              <a:rPr lang="hu-HU" sz="1600" b="1" dirty="0"/>
              <a:t>kötelező befizetés megállapítása, beszedése, nyilvántartása </a:t>
            </a:r>
            <a:r>
              <a:rPr lang="hu-HU" sz="1600" dirty="0"/>
              <a:t>és adók módjára behajtandó köztartozások végrehajtása</a:t>
            </a:r>
          </a:p>
          <a:p>
            <a:pPr lvl="1"/>
            <a:r>
              <a:rPr lang="hu-HU" sz="1600" dirty="0"/>
              <a:t>a központi költségvetés terhére juttatott </a:t>
            </a:r>
            <a:r>
              <a:rPr lang="hu-HU" sz="1600" b="1" dirty="0"/>
              <a:t>támogatás és állami garancia </a:t>
            </a:r>
            <a:r>
              <a:rPr lang="hu-HU" sz="1600" dirty="0"/>
              <a:t>beváltásának ellenőrzése, kiutalása és visszakövetelése</a:t>
            </a:r>
          </a:p>
          <a:p>
            <a:pPr lvl="0"/>
            <a:r>
              <a:rPr lang="hu-HU" sz="1600" dirty="0"/>
              <a:t>vámigazgatási jogkörben</a:t>
            </a:r>
          </a:p>
          <a:p>
            <a:pPr lvl="1"/>
            <a:r>
              <a:rPr lang="hu-HU" sz="1600" dirty="0"/>
              <a:t>az uniós vámjog alapján az áruk </a:t>
            </a:r>
            <a:r>
              <a:rPr lang="hu-HU" sz="1600" b="1" dirty="0"/>
              <a:t>vámeljárás alá vonás</a:t>
            </a:r>
            <a:r>
              <a:rPr lang="hu-HU" sz="1600" dirty="0"/>
              <a:t>a</a:t>
            </a:r>
          </a:p>
          <a:p>
            <a:pPr lvl="1"/>
            <a:r>
              <a:rPr lang="hu-HU" sz="1600" dirty="0"/>
              <a:t>a vámhatáron át lebonyolódó áru és utasforgalom </a:t>
            </a:r>
            <a:r>
              <a:rPr lang="hu-HU" sz="1600" b="1" dirty="0"/>
              <a:t>vámellenőrzés</a:t>
            </a:r>
            <a:r>
              <a:rPr lang="hu-HU" sz="1600" dirty="0"/>
              <a:t>e</a:t>
            </a:r>
          </a:p>
          <a:p>
            <a:pPr lvl="1"/>
            <a:r>
              <a:rPr lang="hu-HU" sz="1600" b="1" dirty="0"/>
              <a:t>vámtartozások</a:t>
            </a:r>
            <a:r>
              <a:rPr lang="hu-HU" sz="1600" dirty="0"/>
              <a:t> és a vámeljáráshoz kapcsolódó fizetési kötelezettségek </a:t>
            </a:r>
            <a:r>
              <a:rPr lang="hu-HU" sz="1600" b="1" dirty="0"/>
              <a:t>kiszabása és beszedése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47AB0D2A-992D-464D-9DBA-8D4E6CB9BB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895103"/>
            <a:ext cx="5183188" cy="823912"/>
          </a:xfrm>
        </p:spPr>
        <p:txBody>
          <a:bodyPr>
            <a:normAutofit/>
          </a:bodyPr>
          <a:lstStyle/>
          <a:p>
            <a:r>
              <a:rPr lang="en-US" dirty="0"/>
              <a:t>A NAV </a:t>
            </a:r>
            <a:r>
              <a:rPr lang="en-US" dirty="0" err="1"/>
              <a:t>egyéb</a:t>
            </a:r>
            <a:r>
              <a:rPr lang="en-US" dirty="0"/>
              <a:t> </a:t>
            </a:r>
            <a:r>
              <a:rPr lang="en-US" dirty="0" err="1"/>
              <a:t>feladatai</a:t>
            </a:r>
            <a:endParaRPr lang="en-US" dirty="0"/>
          </a:p>
        </p:txBody>
      </p:sp>
      <p:sp>
        <p:nvSpPr>
          <p:cNvPr id="13" name="Tartalom helye 2">
            <a:extLst>
              <a:ext uri="{FF2B5EF4-FFF2-40B4-BE49-F238E27FC236}">
                <a16:creationId xmlns:a16="http://schemas.microsoft.com/office/drawing/2014/main" id="{42B9188E-B323-404B-A97B-9A6DC42FCB94}"/>
              </a:ext>
            </a:extLst>
          </p:cNvPr>
          <p:cNvSpPr txBox="1">
            <a:spLocks/>
          </p:cNvSpPr>
          <p:nvPr/>
        </p:nvSpPr>
        <p:spPr>
          <a:xfrm>
            <a:off x="6172200" y="1719015"/>
            <a:ext cx="5183188" cy="477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600" dirty="0">
                <a:latin typeface="+mn-lt"/>
              </a:rPr>
              <a:t>a NAV </a:t>
            </a:r>
            <a:r>
              <a:rPr lang="hu-HU" sz="1600" b="1" dirty="0">
                <a:latin typeface="+mn-lt"/>
              </a:rPr>
              <a:t>nyomozóhatósági jogkör</a:t>
            </a:r>
            <a:r>
              <a:rPr lang="hu-HU" sz="1600" dirty="0">
                <a:latin typeface="+mn-lt"/>
              </a:rPr>
              <a:t>ébe utalt bűncselekmények bűncselekmények megelőzése, felderítése, valamint szabálysértések felderítése és elbírálása</a:t>
            </a:r>
          </a:p>
          <a:p>
            <a:r>
              <a:rPr lang="hu-HU" sz="1600" dirty="0">
                <a:latin typeface="+mn-lt"/>
              </a:rPr>
              <a:t>a </a:t>
            </a:r>
            <a:r>
              <a:rPr lang="hu-HU" sz="1600" b="1" dirty="0">
                <a:latin typeface="+mn-lt"/>
              </a:rPr>
              <a:t>jövedéki adóztatás</a:t>
            </a:r>
            <a:r>
              <a:rPr lang="hu-HU" sz="1600" dirty="0">
                <a:latin typeface="+mn-lt"/>
              </a:rPr>
              <a:t>sal, ellenőrzéssel és a jövedéki ügyekkel kapcsolatos feladatok ellátása</a:t>
            </a:r>
          </a:p>
          <a:p>
            <a:r>
              <a:rPr lang="hu-HU" sz="1600" dirty="0">
                <a:latin typeface="+mn-lt"/>
              </a:rPr>
              <a:t>a pénzmosás, illetve a terrorizmus finanszírozása megelőzésével összefüggő ellenőrzési, hatósági felügyeleti feladatok ellátása</a:t>
            </a:r>
          </a:p>
          <a:p>
            <a:r>
              <a:rPr lang="hu-HU" sz="1600" b="1" dirty="0">
                <a:latin typeface="+mn-lt"/>
              </a:rPr>
              <a:t>egyéni vállalkozók nyilvántartásá</a:t>
            </a:r>
            <a:r>
              <a:rPr lang="hu-HU" sz="1600" dirty="0">
                <a:latin typeface="+mn-lt"/>
              </a:rPr>
              <a:t>nak vezetése</a:t>
            </a:r>
          </a:p>
          <a:p>
            <a:r>
              <a:rPr lang="hu-HU" sz="1600" b="1" dirty="0">
                <a:latin typeface="+mn-lt"/>
              </a:rPr>
              <a:t>hitelezői feladatok </a:t>
            </a:r>
            <a:r>
              <a:rPr lang="hu-HU" sz="1600" dirty="0">
                <a:latin typeface="+mn-lt"/>
              </a:rPr>
              <a:t>ellátása csődeljárás, felszámolási eljárás, végelszámolási és kényszertörlési eljárás során</a:t>
            </a:r>
          </a:p>
          <a:p>
            <a:r>
              <a:rPr lang="hu-HU" sz="1600" dirty="0">
                <a:latin typeface="+mn-lt"/>
              </a:rPr>
              <a:t>az Európai Csalásellenes Hivatallal (OLAF) való együttműködés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8832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hu-HU" sz="2900" dirty="0">
                <a:solidFill>
                  <a:srgbClr val="C00000"/>
                </a:solidFill>
              </a:rPr>
              <a:t>2.1.2. Az adóhatóságok 3.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E1AF8349-00A6-4E45-AA4C-50C0153B6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hu-HU" sz="1800" b="1" dirty="0"/>
              <a:t>Önkormányzati adóhatóság</a:t>
            </a:r>
          </a:p>
          <a:p>
            <a:pPr lvl="1">
              <a:spcBef>
                <a:spcPts val="1000"/>
              </a:spcBef>
            </a:pPr>
            <a:r>
              <a:rPr lang="hu-HU" sz="1800" dirty="0"/>
              <a:t>Az önkormányzati adóhatóság adóztatási feladatai három fő vonal köré csoportosíthatók:</a:t>
            </a:r>
          </a:p>
          <a:p>
            <a:pPr lvl="2">
              <a:spcBef>
                <a:spcPts val="1000"/>
              </a:spcBef>
            </a:pPr>
            <a:r>
              <a:rPr lang="hu-HU" sz="1800" dirty="0"/>
              <a:t>helyi adók beszedése</a:t>
            </a:r>
          </a:p>
          <a:p>
            <a:pPr lvl="2">
              <a:spcBef>
                <a:spcPts val="1000"/>
              </a:spcBef>
            </a:pPr>
            <a:r>
              <a:rPr lang="hu-HU" sz="1800" dirty="0"/>
              <a:t>átengedett központi adók beszedése</a:t>
            </a:r>
          </a:p>
          <a:p>
            <a:pPr lvl="2">
              <a:spcBef>
                <a:spcPts val="1000"/>
              </a:spcBef>
            </a:pPr>
            <a:r>
              <a:rPr lang="hu-HU" sz="1800" dirty="0"/>
              <a:t>települési adó beszedése</a:t>
            </a:r>
          </a:p>
          <a:p>
            <a:pPr lvl="1">
              <a:spcBef>
                <a:spcPts val="1000"/>
              </a:spcBef>
            </a:pPr>
            <a:r>
              <a:rPr lang="hu-HU" sz="1800" dirty="0"/>
              <a:t>az önkormányzati adóhatóság működése feletti felügyelet keretében ellenőrzi az adóztatás törvényességét</a:t>
            </a:r>
          </a:p>
          <a:p>
            <a:r>
              <a:rPr lang="hu-HU" sz="1800" b="1" dirty="0"/>
              <a:t>Fővárosi és vármegyei kormányhivatal</a:t>
            </a:r>
          </a:p>
          <a:p>
            <a:pPr lvl="1">
              <a:spcBef>
                <a:spcPts val="1000"/>
              </a:spcBef>
            </a:pPr>
            <a:r>
              <a:rPr lang="hu-HU" sz="1800" dirty="0"/>
              <a:t>feladata az önkormányzati adóhatóság által hozott határozat ellen benyújtott fellebbezések elbírálása</a:t>
            </a: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2946401" y="3"/>
            <a:ext cx="6423379" cy="1298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hu-HU" sz="36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16799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DA0562B0-F6D4-432C-89C7-AD4E8E1A050C}" type="slidenum">
              <a:rPr lang="hu-HU" smtClean="0"/>
              <a:pPr/>
              <a:t>18</a:t>
            </a:fld>
            <a:endParaRPr lang="hu-HU" dirty="0"/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36EF8A2F-DDD7-424E-A2A7-D2AB0BB60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0" y="4160655"/>
            <a:ext cx="10515600" cy="4351339"/>
          </a:xfrm>
        </p:spPr>
        <p:txBody>
          <a:bodyPr>
            <a:normAutofit/>
          </a:bodyPr>
          <a:lstStyle/>
          <a:p>
            <a:r>
              <a:rPr lang="hu-HU" sz="1800" dirty="0"/>
              <a:t>Az </a:t>
            </a:r>
            <a:r>
              <a:rPr lang="hu-HU" sz="1800" b="1" i="1" dirty="0"/>
              <a:t>önadózás</a:t>
            </a:r>
            <a:r>
              <a:rPr lang="hu-HU" sz="1800" dirty="0"/>
              <a:t> keretében az adózás anyagi jogi normáinak realizálódása önkéntes jogkövetéssel megy végbe.</a:t>
            </a:r>
          </a:p>
          <a:p>
            <a:r>
              <a:rPr lang="hu-HU" sz="1800" dirty="0"/>
              <a:t>Az </a:t>
            </a:r>
            <a:r>
              <a:rPr lang="hu-HU" sz="1800" b="1" i="1" dirty="0"/>
              <a:t>adóigazgatási eljárás </a:t>
            </a:r>
            <a:r>
              <a:rPr lang="hu-HU" sz="1800" dirty="0"/>
              <a:t>az adózási folyamat olyan része, amely magában foglalja az adóellenőrzést, az adóhatósági eljárást és az adóvégrehajtást.</a:t>
            </a:r>
          </a:p>
          <a:p>
            <a:r>
              <a:rPr lang="hu-HU" sz="1800" dirty="0"/>
              <a:t>Az </a:t>
            </a:r>
            <a:r>
              <a:rPr lang="hu-HU" sz="1800" b="1" i="1" dirty="0"/>
              <a:t>adóper</a:t>
            </a:r>
            <a:r>
              <a:rPr lang="hu-HU" sz="1800" dirty="0"/>
              <a:t> a bíróság előtt folyó adójogi jogvitás eldöntésének terepe.</a:t>
            </a:r>
          </a:p>
        </p:txBody>
      </p:sp>
      <p:sp>
        <p:nvSpPr>
          <p:cNvPr id="7" name="Téglalap 7">
            <a:extLst>
              <a:ext uri="{FF2B5EF4-FFF2-40B4-BE49-F238E27FC236}">
                <a16:creationId xmlns:a16="http://schemas.microsoft.com/office/drawing/2014/main" id="{D5E188C0-50F6-B542-BAF3-42502D881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8355" y="2188674"/>
            <a:ext cx="1440000" cy="720000"/>
          </a:xfrm>
          <a:prstGeom prst="rect">
            <a:avLst/>
          </a:prstGeom>
          <a:noFill/>
          <a:ln w="12700">
            <a:solidFill>
              <a:srgbClr val="C99E5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Önadózás</a:t>
            </a:r>
            <a:endParaRPr lang="hu-HU" altLang="hu-HU" sz="3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Téglalap 12">
            <a:extLst>
              <a:ext uri="{FF2B5EF4-FFF2-40B4-BE49-F238E27FC236}">
                <a16:creationId xmlns:a16="http://schemas.microsoft.com/office/drawing/2014/main" id="{0CB2598A-283B-3B4C-9BA8-8B644E92CC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2963" y="2188674"/>
            <a:ext cx="1699312" cy="720000"/>
          </a:xfrm>
          <a:prstGeom prst="rect">
            <a:avLst/>
          </a:prstGeom>
          <a:noFill/>
          <a:ln w="12700">
            <a:solidFill>
              <a:srgbClr val="C99E5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14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Adóigazgatási eljárás</a:t>
            </a:r>
            <a:endParaRPr lang="hu-HU" altLang="hu-HU" sz="14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Téglalap 16">
            <a:extLst>
              <a:ext uri="{FF2B5EF4-FFF2-40B4-BE49-F238E27FC236}">
                <a16:creationId xmlns:a16="http://schemas.microsoft.com/office/drawing/2014/main" id="{E0741471-8F4F-9B42-9C3A-608418809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9339" y="3196043"/>
            <a:ext cx="1440000" cy="720000"/>
          </a:xfrm>
          <a:prstGeom prst="rect">
            <a:avLst/>
          </a:prstGeom>
          <a:noFill/>
          <a:ln w="12700">
            <a:solidFill>
              <a:srgbClr val="C99E5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16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Ellenőrzés</a:t>
            </a:r>
            <a:endParaRPr lang="hu-HU" altLang="hu-HU" sz="1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Téglalap 17">
            <a:extLst>
              <a:ext uri="{FF2B5EF4-FFF2-40B4-BE49-F238E27FC236}">
                <a16:creationId xmlns:a16="http://schemas.microsoft.com/office/drawing/2014/main" id="{E3CFD754-D211-BE4F-83E1-36E6A0389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3711" y="3207596"/>
            <a:ext cx="1440000" cy="720000"/>
          </a:xfrm>
          <a:prstGeom prst="rect">
            <a:avLst/>
          </a:prstGeom>
          <a:noFill/>
          <a:ln w="12700">
            <a:solidFill>
              <a:srgbClr val="C99E5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Hatósági eljárás</a:t>
            </a:r>
            <a:endParaRPr lang="hu-HU" altLang="hu-HU" sz="3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Téglalap 19">
            <a:extLst>
              <a:ext uri="{FF2B5EF4-FFF2-40B4-BE49-F238E27FC236}">
                <a16:creationId xmlns:a16="http://schemas.microsoft.com/office/drawing/2014/main" id="{F4293F27-10E7-BD48-9253-58490DB5A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6168" y="3186638"/>
            <a:ext cx="1440000" cy="720000"/>
          </a:xfrm>
          <a:prstGeom prst="rect">
            <a:avLst/>
          </a:prstGeom>
          <a:noFill/>
          <a:ln w="12700">
            <a:solidFill>
              <a:srgbClr val="C99E5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14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Adó-</a:t>
            </a:r>
            <a:br>
              <a:rPr lang="hu-HU" altLang="hu-HU" sz="14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u-HU" altLang="hu-HU" sz="14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végrehajtás</a:t>
            </a:r>
            <a:endParaRPr lang="hu-HU" altLang="hu-HU" sz="14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Téglalap 25">
            <a:extLst>
              <a:ext uri="{FF2B5EF4-FFF2-40B4-BE49-F238E27FC236}">
                <a16:creationId xmlns:a16="http://schemas.microsoft.com/office/drawing/2014/main" id="{779F7A92-AF75-6E4D-8565-D5942B5539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1379" y="2190051"/>
            <a:ext cx="1440000" cy="720000"/>
          </a:xfrm>
          <a:prstGeom prst="rect">
            <a:avLst/>
          </a:prstGeom>
          <a:noFill/>
          <a:ln w="12700">
            <a:solidFill>
              <a:srgbClr val="C99E5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Adóper</a:t>
            </a:r>
            <a:endParaRPr lang="hu-HU" altLang="hu-HU" sz="3200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3" name="Egyenes összekötő 12">
            <a:extLst>
              <a:ext uri="{FF2B5EF4-FFF2-40B4-BE49-F238E27FC236}">
                <a16:creationId xmlns:a16="http://schemas.microsoft.com/office/drawing/2014/main" id="{D89E66B8-6BE5-BE41-A19E-F46E715BA83E}"/>
              </a:ext>
            </a:extLst>
          </p:cNvPr>
          <p:cNvCxnSpPr/>
          <p:nvPr/>
        </p:nvCxnSpPr>
        <p:spPr>
          <a:xfrm rot="5400000">
            <a:off x="2557381" y="2967042"/>
            <a:ext cx="1799590" cy="6985"/>
          </a:xfrm>
          <a:prstGeom prst="line">
            <a:avLst/>
          </a:prstGeom>
          <a:ln>
            <a:solidFill>
              <a:srgbClr val="C99E5A"/>
            </a:solidFill>
            <a:prstDash val="dash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Egyenes összekötő 13">
            <a:extLst>
              <a:ext uri="{FF2B5EF4-FFF2-40B4-BE49-F238E27FC236}">
                <a16:creationId xmlns:a16="http://schemas.microsoft.com/office/drawing/2014/main" id="{5105D7DE-083A-C945-8B7A-ED16003F74F6}"/>
              </a:ext>
            </a:extLst>
          </p:cNvPr>
          <p:cNvCxnSpPr/>
          <p:nvPr/>
        </p:nvCxnSpPr>
        <p:spPr>
          <a:xfrm rot="5400000">
            <a:off x="7594767" y="2942799"/>
            <a:ext cx="1799590" cy="6985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Egyenes összekötő 14">
            <a:extLst>
              <a:ext uri="{FF2B5EF4-FFF2-40B4-BE49-F238E27FC236}">
                <a16:creationId xmlns:a16="http://schemas.microsoft.com/office/drawing/2014/main" id="{58B4C2BB-3BE5-7546-945D-516B2FA7AF6C}"/>
              </a:ext>
            </a:extLst>
          </p:cNvPr>
          <p:cNvCxnSpPr/>
          <p:nvPr/>
        </p:nvCxnSpPr>
        <p:spPr>
          <a:xfrm rot="5400000">
            <a:off x="4643914" y="3590481"/>
            <a:ext cx="972000" cy="0"/>
          </a:xfrm>
          <a:prstGeom prst="line">
            <a:avLst/>
          </a:prstGeom>
          <a:ln>
            <a:solidFill>
              <a:srgbClr val="C99E5A"/>
            </a:solidFill>
            <a:prstDash val="dash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Egyenes összekötő 15">
            <a:extLst>
              <a:ext uri="{FF2B5EF4-FFF2-40B4-BE49-F238E27FC236}">
                <a16:creationId xmlns:a16="http://schemas.microsoft.com/office/drawing/2014/main" id="{1FE9650E-5787-9443-B7BD-A82C8A38D6D1}"/>
              </a:ext>
            </a:extLst>
          </p:cNvPr>
          <p:cNvCxnSpPr/>
          <p:nvPr/>
        </p:nvCxnSpPr>
        <p:spPr>
          <a:xfrm rot="5400000">
            <a:off x="6293514" y="3556651"/>
            <a:ext cx="972000" cy="0"/>
          </a:xfrm>
          <a:prstGeom prst="line">
            <a:avLst/>
          </a:prstGeom>
          <a:ln>
            <a:solidFill>
              <a:srgbClr val="C99E5A"/>
            </a:solidFill>
            <a:prstDash val="dash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Egyenes összekötő 16">
            <a:extLst>
              <a:ext uri="{FF2B5EF4-FFF2-40B4-BE49-F238E27FC236}">
                <a16:creationId xmlns:a16="http://schemas.microsoft.com/office/drawing/2014/main" id="{D53BC1F6-3855-AE4D-9DC1-1611682A406B}"/>
              </a:ext>
            </a:extLst>
          </p:cNvPr>
          <p:cNvCxnSpPr>
            <a:cxnSpLocks/>
          </p:cNvCxnSpPr>
          <p:nvPr/>
        </p:nvCxnSpPr>
        <p:spPr>
          <a:xfrm>
            <a:off x="1467730" y="3056123"/>
            <a:ext cx="8971963" cy="0"/>
          </a:xfrm>
          <a:prstGeom prst="line">
            <a:avLst/>
          </a:prstGeom>
          <a:ln>
            <a:solidFill>
              <a:srgbClr val="C99E5A"/>
            </a:solidFill>
            <a:prstDash val="dash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Cím 3">
            <a:extLst>
              <a:ext uri="{FF2B5EF4-FFF2-40B4-BE49-F238E27FC236}">
                <a16:creationId xmlns:a16="http://schemas.microsoft.com/office/drawing/2014/main" id="{78F9FEFB-2670-B148-849B-D3BA32565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2900" dirty="0">
                <a:solidFill>
                  <a:srgbClr val="C00000"/>
                </a:solidFill>
              </a:rPr>
              <a:t>2.1.3. Az adózás rendjének törvényi szabályai</a:t>
            </a: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982F3CDF-0E5C-6845-B01F-E52B6B148FEC}"/>
              </a:ext>
            </a:extLst>
          </p:cNvPr>
          <p:cNvSpPr txBox="1"/>
          <p:nvPr/>
        </p:nvSpPr>
        <p:spPr>
          <a:xfrm>
            <a:off x="1637951" y="1608408"/>
            <a:ext cx="62338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latin typeface="+mj-lt"/>
                <a:cs typeface="Times New Roman" panose="02020603050405020304" pitchFamily="18" charset="0"/>
              </a:rPr>
              <a:t>Az adózás folyamatának szakaszai</a:t>
            </a:r>
          </a:p>
          <a:p>
            <a:endParaRPr lang="hu-HU" sz="2400" b="1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456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DA0562B0-F6D4-432C-89C7-AD4E8E1A050C}" type="slidenum">
              <a:rPr lang="hu-HU" smtClean="0"/>
              <a:pPr/>
              <a:t>19</a:t>
            </a:fld>
            <a:endParaRPr lang="hu-HU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A524EC14-A5DE-F349-9F84-05CFE9CDF1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9080549"/>
              </p:ext>
            </p:extLst>
          </p:nvPr>
        </p:nvGraphicFramePr>
        <p:xfrm>
          <a:off x="721603" y="1292517"/>
          <a:ext cx="10748793" cy="5385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ím 3">
            <a:extLst>
              <a:ext uri="{FF2B5EF4-FFF2-40B4-BE49-F238E27FC236}">
                <a16:creationId xmlns:a16="http://schemas.microsoft.com/office/drawing/2014/main" id="{18A7EC7D-9EF4-D149-87AF-7A5950D66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2900" dirty="0">
                <a:solidFill>
                  <a:srgbClr val="C00000"/>
                </a:solidFill>
              </a:rPr>
              <a:t>2.1.3.1 Az adókötelezettségek</a:t>
            </a:r>
          </a:p>
        </p:txBody>
      </p:sp>
    </p:spTree>
    <p:extLst>
      <p:ext uri="{BB962C8B-B14F-4D97-AF65-F5344CB8AC3E}">
        <p14:creationId xmlns:p14="http://schemas.microsoft.com/office/powerpoint/2010/main" val="774014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altLang="hu-HU" sz="2900" dirty="0">
                <a:solidFill>
                  <a:srgbClr val="C00000"/>
                </a:solidFill>
              </a:rPr>
              <a:t>A tantárgy tematikája</a:t>
            </a:r>
            <a:endParaRPr lang="hu-HU" sz="29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  <a:spcAft>
                <a:spcPts val="2400"/>
              </a:spcAft>
            </a:pPr>
            <a:r>
              <a:rPr lang="hu-HU" altLang="hu-HU" sz="1800" dirty="0">
                <a:latin typeface="+mj-lt"/>
                <a:ea typeface="ＭＳ Ｐゴシック" pitchFamily="34" charset="-128"/>
              </a:rPr>
              <a:t>A magyar pénzügyi és költségvetési politika fejlődési útja napjainkig</a:t>
            </a:r>
          </a:p>
          <a:p>
            <a:pPr>
              <a:spcBef>
                <a:spcPct val="0"/>
              </a:spcBef>
              <a:spcAft>
                <a:spcPts val="2400"/>
              </a:spcAft>
            </a:pPr>
            <a:r>
              <a:rPr lang="hu-HU" altLang="hu-HU" sz="1800" dirty="0">
                <a:latin typeface="+mj-lt"/>
                <a:ea typeface="ＭＳ Ｐゴシック" pitchFamily="34" charset="-128"/>
              </a:rPr>
              <a:t>Fiskális kormányzás</a:t>
            </a:r>
          </a:p>
          <a:p>
            <a:pPr>
              <a:spcBef>
                <a:spcPct val="0"/>
              </a:spcBef>
              <a:spcAft>
                <a:spcPts val="2400"/>
              </a:spcAft>
            </a:pPr>
            <a:r>
              <a:rPr lang="hu-HU" altLang="hu-HU" sz="1800" dirty="0">
                <a:latin typeface="+mj-lt"/>
                <a:ea typeface="ＭＳ Ｐゴシック" pitchFamily="34" charset="-128"/>
              </a:rPr>
              <a:t>Monetáris kormányzás</a:t>
            </a:r>
          </a:p>
          <a:p>
            <a:pPr>
              <a:spcBef>
                <a:spcPct val="0"/>
              </a:spcBef>
              <a:spcAft>
                <a:spcPts val="2400"/>
              </a:spcAft>
            </a:pPr>
            <a:r>
              <a:rPr lang="hu-HU" altLang="hu-HU" sz="1800" dirty="0">
                <a:latin typeface="+mj-lt"/>
                <a:ea typeface="ＭＳ Ｐゴシック" pitchFamily="34" charset="-128"/>
              </a:rPr>
              <a:t>A magyar állampénzügyi rendszer nemzetközi kapcsolódásai </a:t>
            </a:r>
          </a:p>
        </p:txBody>
      </p:sp>
    </p:spTree>
    <p:extLst>
      <p:ext uri="{BB962C8B-B14F-4D97-AF65-F5344CB8AC3E}">
        <p14:creationId xmlns:p14="http://schemas.microsoft.com/office/powerpoint/2010/main" val="40381001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hu-HU" sz="2900" dirty="0">
                <a:solidFill>
                  <a:srgbClr val="C00000"/>
                </a:solidFill>
              </a:rPr>
              <a:t>2.1.3.2. Az adóigazgatási eljárás 1.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b="1" dirty="0"/>
              <a:t>Az ellenőrzés</a:t>
            </a:r>
          </a:p>
          <a:p>
            <a:r>
              <a:rPr lang="hu-HU" sz="1800" i="1" dirty="0"/>
              <a:t>célja</a:t>
            </a:r>
            <a:r>
              <a:rPr lang="hu-HU" sz="1800" dirty="0"/>
              <a:t> az adótörvényekben és más jogszabályokban meghatározott </a:t>
            </a:r>
            <a:r>
              <a:rPr lang="hu-HU" sz="1800" b="1" dirty="0"/>
              <a:t>kötelezettségek teljesítésének vagy megsértésének megállapítása</a:t>
            </a:r>
          </a:p>
          <a:p>
            <a:r>
              <a:rPr lang="hu-HU" sz="1800" i="1" dirty="0"/>
              <a:t>fajtái</a:t>
            </a:r>
          </a:p>
          <a:p>
            <a:pPr lvl="1">
              <a:spcBef>
                <a:spcPts val="1000"/>
              </a:spcBef>
            </a:pPr>
            <a:r>
              <a:rPr lang="hu-HU" sz="1800" b="1" dirty="0"/>
              <a:t>adóellenőrzés</a:t>
            </a:r>
            <a:r>
              <a:rPr lang="hu-HU" sz="1800" dirty="0"/>
              <a:t> (adóellenőrzés, ismételt ellenőrzés, felülellenőrzés)</a:t>
            </a:r>
          </a:p>
          <a:p>
            <a:pPr lvl="1">
              <a:spcBef>
                <a:spcPts val="1000"/>
              </a:spcBef>
            </a:pPr>
            <a:r>
              <a:rPr lang="hu-HU" sz="1800" b="1" dirty="0"/>
              <a:t>jogkövetési vizsgálat</a:t>
            </a:r>
          </a:p>
          <a:p>
            <a:pPr lvl="2">
              <a:spcBef>
                <a:spcPts val="1000"/>
              </a:spcBef>
            </a:pPr>
            <a:r>
              <a:rPr lang="hu-HU" sz="1800" dirty="0"/>
              <a:t>egyes adókötelezettségek teljesítésére irányuló ellenőrzés</a:t>
            </a:r>
          </a:p>
          <a:p>
            <a:pPr lvl="2">
              <a:spcBef>
                <a:spcPts val="1000"/>
              </a:spcBef>
            </a:pPr>
            <a:r>
              <a:rPr lang="hu-HU" sz="1800" dirty="0"/>
              <a:t>adatok gyűjtése nyilvántartásban, bevallásban szereplő adatok</a:t>
            </a:r>
            <a:br>
              <a:rPr lang="hu-HU" sz="1800" dirty="0"/>
            </a:br>
            <a:r>
              <a:rPr lang="hu-HU" sz="1800" dirty="0"/>
              <a:t>helyességének megállapítására vagy ellenőrzés támogatására</a:t>
            </a:r>
          </a:p>
          <a:p>
            <a:pPr lvl="2">
              <a:spcBef>
                <a:spcPts val="1000"/>
              </a:spcBef>
            </a:pPr>
            <a:r>
              <a:rPr lang="hu-HU" sz="1800" dirty="0"/>
              <a:t>egyes gazdasági események valódiságának vizsgálata</a:t>
            </a:r>
          </a:p>
          <a:p>
            <a:r>
              <a:rPr lang="hu-HU" sz="1800" i="1" dirty="0"/>
              <a:t>folyamata</a:t>
            </a:r>
            <a:r>
              <a:rPr lang="hu-HU" sz="1800" dirty="0"/>
              <a:t> (megindítása, lefolytatása, lezárása)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369627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hu-HU" sz="2900" dirty="0">
                <a:solidFill>
                  <a:srgbClr val="C00000"/>
                </a:solidFill>
              </a:rPr>
              <a:t>2.1.3.2. Az adóigazgatási eljárás 2.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b="1" dirty="0"/>
              <a:t>Az adóhatósági eljárás</a:t>
            </a:r>
          </a:p>
          <a:p>
            <a:r>
              <a:rPr lang="hu-HU" sz="1800" dirty="0"/>
              <a:t>Kockázatelemzési eljárás</a:t>
            </a:r>
          </a:p>
          <a:p>
            <a:r>
              <a:rPr lang="hu-HU" sz="1800" dirty="0"/>
              <a:t>Hatósági adómegállapítás bejelentés, bevallás alapján</a:t>
            </a:r>
          </a:p>
          <a:p>
            <a:r>
              <a:rPr lang="hu-HU" sz="1800" dirty="0"/>
              <a:t>Adó soron kívüli megállapítása</a:t>
            </a:r>
          </a:p>
          <a:p>
            <a:r>
              <a:rPr lang="hu-HU" sz="1800" dirty="0"/>
              <a:t>Adózó minősítési eljárása</a:t>
            </a:r>
          </a:p>
          <a:p>
            <a:r>
              <a:rPr lang="hu-HU" sz="1800" dirty="0"/>
              <a:t>Állami garancia beváltásához kapcsolódó eljárás</a:t>
            </a:r>
          </a:p>
          <a:p>
            <a:r>
              <a:rPr lang="hu-HU" sz="1800" dirty="0"/>
              <a:t>Feltételes adómegállapítás </a:t>
            </a:r>
          </a:p>
          <a:p>
            <a:r>
              <a:rPr lang="hu-HU" sz="1800" dirty="0"/>
              <a:t>Szokásos piaci ár megállapítása </a:t>
            </a:r>
          </a:p>
          <a:p>
            <a:r>
              <a:rPr lang="hu-HU" sz="1800" dirty="0"/>
              <a:t>Fizetési kedvezmény engedélyezésére irányuló eljárás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28465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DA0562B0-F6D4-432C-89C7-AD4E8E1A050C}" type="slidenum">
              <a:rPr lang="hu-HU" smtClean="0"/>
              <a:pPr/>
              <a:t>22</a:t>
            </a:fld>
            <a:endParaRPr lang="hu-HU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AF748C1-6DC9-F843-B18B-206C098AEB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1600669"/>
              </p:ext>
            </p:extLst>
          </p:nvPr>
        </p:nvGraphicFramePr>
        <p:xfrm>
          <a:off x="838200" y="2486527"/>
          <a:ext cx="10515600" cy="3625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Szövegdoboz 7">
            <a:extLst>
              <a:ext uri="{FF2B5EF4-FFF2-40B4-BE49-F238E27FC236}">
                <a16:creationId xmlns:a16="http://schemas.microsoft.com/office/drawing/2014/main" id="{DE0BD5E6-A834-0F42-8059-69E0BB69BB13}"/>
              </a:ext>
            </a:extLst>
          </p:cNvPr>
          <p:cNvSpPr txBox="1"/>
          <p:nvPr/>
        </p:nvSpPr>
        <p:spPr>
          <a:xfrm>
            <a:off x="838200" y="1709139"/>
            <a:ext cx="7384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latin typeface="+mj-lt"/>
                <a:cs typeface="Times New Roman" panose="02020603050405020304" pitchFamily="18" charset="0"/>
              </a:rPr>
              <a:t>Jogorvoslat az adójogban</a:t>
            </a:r>
            <a:endParaRPr lang="hu-HU" sz="24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Cím 1">
            <a:extLst>
              <a:ext uri="{FF2B5EF4-FFF2-40B4-BE49-F238E27FC236}">
                <a16:creationId xmlns:a16="http://schemas.microsoft.com/office/drawing/2014/main" id="{D7FA3B52-DED4-9C4F-929A-6627C11C5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hu-HU" sz="2900" dirty="0">
                <a:solidFill>
                  <a:srgbClr val="C00000"/>
                </a:solidFill>
              </a:rPr>
              <a:t>2.1.3.2. Az adóigazgatási eljárás 3.</a:t>
            </a:r>
          </a:p>
        </p:txBody>
      </p:sp>
    </p:spTree>
    <p:extLst>
      <p:ext uri="{BB962C8B-B14F-4D97-AF65-F5344CB8AC3E}">
        <p14:creationId xmlns:p14="http://schemas.microsoft.com/office/powerpoint/2010/main" val="15015707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DA0562B0-F6D4-432C-89C7-AD4E8E1A050C}" type="slidenum">
              <a:rPr lang="hu-HU" smtClean="0"/>
              <a:pPr/>
              <a:t>23</a:t>
            </a:fld>
            <a:endParaRPr lang="hu-HU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41D5D2E-5AFB-B547-9E5A-33FE07DE4A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2674948"/>
              </p:ext>
            </p:extLst>
          </p:nvPr>
        </p:nvGraphicFramePr>
        <p:xfrm>
          <a:off x="1089755" y="1690688"/>
          <a:ext cx="10012489" cy="3763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ím 3">
            <a:extLst>
              <a:ext uri="{FF2B5EF4-FFF2-40B4-BE49-F238E27FC236}">
                <a16:creationId xmlns:a16="http://schemas.microsoft.com/office/drawing/2014/main" id="{1D6708DE-76A0-4241-8CF3-C3E62A3E0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2900" dirty="0">
                <a:solidFill>
                  <a:srgbClr val="C00000"/>
                </a:solidFill>
              </a:rPr>
              <a:t>2.1.3.3. Az adójogi jogkövetkezmények rendszere</a:t>
            </a:r>
          </a:p>
        </p:txBody>
      </p:sp>
    </p:spTree>
    <p:extLst>
      <p:ext uri="{BB962C8B-B14F-4D97-AF65-F5344CB8AC3E}">
        <p14:creationId xmlns:p14="http://schemas.microsoft.com/office/powerpoint/2010/main" val="14358041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 számának helye 6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DA0562B0-F6D4-432C-89C7-AD4E8E1A050C}" type="slidenum">
              <a:rPr lang="hu-HU" smtClean="0"/>
              <a:pPr/>
              <a:t>24</a:t>
            </a:fld>
            <a:endParaRPr lang="hu-HU"/>
          </a:p>
        </p:txBody>
      </p:sp>
      <p:sp>
        <p:nvSpPr>
          <p:cNvPr id="19" name="Téglalap 18">
            <a:extLst>
              <a:ext uri="{FF2B5EF4-FFF2-40B4-BE49-F238E27FC236}">
                <a16:creationId xmlns:a16="http://schemas.microsoft.com/office/drawing/2014/main" id="{9869467F-4689-AB42-98C2-CB21C68259E6}"/>
              </a:ext>
            </a:extLst>
          </p:cNvPr>
          <p:cNvSpPr/>
          <p:nvPr/>
        </p:nvSpPr>
        <p:spPr>
          <a:xfrm>
            <a:off x="2713055" y="1632405"/>
            <a:ext cx="6783572" cy="488658"/>
          </a:xfrm>
          <a:prstGeom prst="rect">
            <a:avLst/>
          </a:prstGeom>
          <a:noFill/>
          <a:ln>
            <a:solidFill>
              <a:srgbClr val="C99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A költségvetési ciklus</a:t>
            </a:r>
          </a:p>
        </p:txBody>
      </p:sp>
      <p:sp>
        <p:nvSpPr>
          <p:cNvPr id="20" name="Téglalap 19">
            <a:extLst>
              <a:ext uri="{FF2B5EF4-FFF2-40B4-BE49-F238E27FC236}">
                <a16:creationId xmlns:a16="http://schemas.microsoft.com/office/drawing/2014/main" id="{758BA009-0F02-4148-8E31-0B9C3EB6A645}"/>
              </a:ext>
            </a:extLst>
          </p:cNvPr>
          <p:cNvSpPr/>
          <p:nvPr/>
        </p:nvSpPr>
        <p:spPr>
          <a:xfrm>
            <a:off x="2085705" y="2612283"/>
            <a:ext cx="2671354" cy="4029150"/>
          </a:xfrm>
          <a:prstGeom prst="rect">
            <a:avLst/>
          </a:prstGeom>
          <a:noFill/>
          <a:ln>
            <a:solidFill>
              <a:srgbClr val="C99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C99E5A"/>
              </a:buClr>
            </a:pPr>
            <a:r>
              <a:rPr lang="hu-HU" sz="15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Előkészítési szakasz</a:t>
            </a:r>
          </a:p>
          <a:p>
            <a:pPr algn="ctr">
              <a:buClr>
                <a:srgbClr val="C99E5A"/>
              </a:buClr>
            </a:pPr>
            <a:r>
              <a:rPr lang="hu-HU" sz="15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„n-1”</a:t>
            </a:r>
          </a:p>
          <a:p>
            <a:pPr>
              <a:buClr>
                <a:srgbClr val="C99E5A"/>
              </a:buClr>
            </a:pPr>
            <a:r>
              <a:rPr lang="hu-HU" sz="15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Szereplők: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5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Központi költségvetési szervek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5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államháztartásért felelős miniszter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5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Kormány</a:t>
            </a:r>
          </a:p>
          <a:p>
            <a:endParaRPr lang="hu-HU" sz="15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algn="ctr">
              <a:buClr>
                <a:srgbClr val="C99E5A"/>
              </a:buClr>
            </a:pPr>
            <a:r>
              <a:rPr lang="hu-HU" sz="15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Döntési szakasz</a:t>
            </a:r>
          </a:p>
          <a:p>
            <a:pPr algn="ctr">
              <a:buClr>
                <a:srgbClr val="C99E5A"/>
              </a:buClr>
            </a:pPr>
            <a:r>
              <a:rPr lang="hu-HU" sz="15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„n-1”</a:t>
            </a:r>
          </a:p>
          <a:p>
            <a:pPr>
              <a:buClr>
                <a:srgbClr val="C99E5A"/>
              </a:buClr>
            </a:pPr>
            <a:r>
              <a:rPr lang="hu-HU" sz="15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Szereplők: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5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Országgyűlés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5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Állami Számvevőszék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5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Költségvetési Tanács</a:t>
            </a:r>
          </a:p>
        </p:txBody>
      </p:sp>
      <p:sp>
        <p:nvSpPr>
          <p:cNvPr id="21" name="Téglalap 20">
            <a:extLst>
              <a:ext uri="{FF2B5EF4-FFF2-40B4-BE49-F238E27FC236}">
                <a16:creationId xmlns:a16="http://schemas.microsoft.com/office/drawing/2014/main" id="{271C78CD-606A-5844-8E4E-674C745C6733}"/>
              </a:ext>
            </a:extLst>
          </p:cNvPr>
          <p:cNvSpPr/>
          <p:nvPr/>
        </p:nvSpPr>
        <p:spPr>
          <a:xfrm>
            <a:off x="4965759" y="2608595"/>
            <a:ext cx="2502755" cy="2904967"/>
          </a:xfrm>
          <a:prstGeom prst="rect">
            <a:avLst/>
          </a:prstGeom>
          <a:noFill/>
          <a:ln>
            <a:solidFill>
              <a:srgbClr val="C99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C99E5A"/>
              </a:buClr>
            </a:pPr>
            <a:r>
              <a:rPr lang="hu-HU" sz="15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Végrehajtási szakasz</a:t>
            </a:r>
          </a:p>
          <a:p>
            <a:pPr algn="ctr">
              <a:buClr>
                <a:srgbClr val="C99E5A"/>
              </a:buClr>
            </a:pPr>
            <a:r>
              <a:rPr lang="hu-HU" sz="15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„tárgyév = n”</a:t>
            </a:r>
          </a:p>
          <a:p>
            <a:pPr>
              <a:buClr>
                <a:srgbClr val="C99E5A"/>
              </a:buClr>
            </a:pPr>
            <a:r>
              <a:rPr lang="hu-HU" sz="15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Szereplők: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5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Kormány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5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központi költségvetési szervek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5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a kincstári rendszer szervei</a:t>
            </a:r>
          </a:p>
        </p:txBody>
      </p:sp>
      <p:cxnSp>
        <p:nvCxnSpPr>
          <p:cNvPr id="23" name="Egyenes összekötő 22">
            <a:extLst>
              <a:ext uri="{FF2B5EF4-FFF2-40B4-BE49-F238E27FC236}">
                <a16:creationId xmlns:a16="http://schemas.microsoft.com/office/drawing/2014/main" id="{25CCBE50-245F-DB46-A8E2-DA8366C45292}"/>
              </a:ext>
            </a:extLst>
          </p:cNvPr>
          <p:cNvCxnSpPr/>
          <p:nvPr/>
        </p:nvCxnSpPr>
        <p:spPr>
          <a:xfrm>
            <a:off x="3673828" y="2348576"/>
            <a:ext cx="5328000" cy="0"/>
          </a:xfrm>
          <a:prstGeom prst="line">
            <a:avLst/>
          </a:prstGeom>
          <a:ln w="25400">
            <a:solidFill>
              <a:srgbClr val="C99E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23">
            <a:extLst>
              <a:ext uri="{FF2B5EF4-FFF2-40B4-BE49-F238E27FC236}">
                <a16:creationId xmlns:a16="http://schemas.microsoft.com/office/drawing/2014/main" id="{D5A657E1-C9B8-E847-93FC-7E521551EE73}"/>
              </a:ext>
            </a:extLst>
          </p:cNvPr>
          <p:cNvCxnSpPr/>
          <p:nvPr/>
        </p:nvCxnSpPr>
        <p:spPr>
          <a:xfrm>
            <a:off x="3667462" y="2328809"/>
            <a:ext cx="0" cy="288000"/>
          </a:xfrm>
          <a:prstGeom prst="line">
            <a:avLst/>
          </a:prstGeom>
          <a:ln w="25400">
            <a:solidFill>
              <a:srgbClr val="C99E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24">
            <a:extLst>
              <a:ext uri="{FF2B5EF4-FFF2-40B4-BE49-F238E27FC236}">
                <a16:creationId xmlns:a16="http://schemas.microsoft.com/office/drawing/2014/main" id="{93B362B6-A7CE-744C-9F73-4FF6BCA6F0EB}"/>
              </a:ext>
            </a:extLst>
          </p:cNvPr>
          <p:cNvCxnSpPr/>
          <p:nvPr/>
        </p:nvCxnSpPr>
        <p:spPr>
          <a:xfrm>
            <a:off x="9010651" y="2337629"/>
            <a:ext cx="1" cy="288000"/>
          </a:xfrm>
          <a:prstGeom prst="line">
            <a:avLst/>
          </a:prstGeom>
          <a:ln w="25400">
            <a:solidFill>
              <a:srgbClr val="C99E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25">
            <a:extLst>
              <a:ext uri="{FF2B5EF4-FFF2-40B4-BE49-F238E27FC236}">
                <a16:creationId xmlns:a16="http://schemas.microsoft.com/office/drawing/2014/main" id="{DE6F4666-882F-7B42-B0CC-1A7A46C3598F}"/>
              </a:ext>
            </a:extLst>
          </p:cNvPr>
          <p:cNvCxnSpPr/>
          <p:nvPr/>
        </p:nvCxnSpPr>
        <p:spPr>
          <a:xfrm>
            <a:off x="6096000" y="2176594"/>
            <a:ext cx="0" cy="432000"/>
          </a:xfrm>
          <a:prstGeom prst="line">
            <a:avLst/>
          </a:prstGeom>
          <a:ln w="25400">
            <a:solidFill>
              <a:srgbClr val="C99E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26">
            <a:extLst>
              <a:ext uri="{FF2B5EF4-FFF2-40B4-BE49-F238E27FC236}">
                <a16:creationId xmlns:a16="http://schemas.microsoft.com/office/drawing/2014/main" id="{C125E485-57DF-1648-A10F-3A0F431AC47C}"/>
              </a:ext>
            </a:extLst>
          </p:cNvPr>
          <p:cNvCxnSpPr/>
          <p:nvPr/>
        </p:nvCxnSpPr>
        <p:spPr>
          <a:xfrm>
            <a:off x="6096000" y="2120112"/>
            <a:ext cx="0" cy="205604"/>
          </a:xfrm>
          <a:prstGeom prst="line">
            <a:avLst/>
          </a:prstGeom>
          <a:ln w="25400">
            <a:solidFill>
              <a:srgbClr val="C99E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églalap 28">
            <a:extLst>
              <a:ext uri="{FF2B5EF4-FFF2-40B4-BE49-F238E27FC236}">
                <a16:creationId xmlns:a16="http://schemas.microsoft.com/office/drawing/2014/main" id="{3A26B188-4D21-D34D-B123-A48A29A96242}"/>
              </a:ext>
            </a:extLst>
          </p:cNvPr>
          <p:cNvSpPr/>
          <p:nvPr/>
        </p:nvSpPr>
        <p:spPr>
          <a:xfrm>
            <a:off x="7677213" y="2608594"/>
            <a:ext cx="2671354" cy="3516364"/>
          </a:xfrm>
          <a:prstGeom prst="rect">
            <a:avLst/>
          </a:prstGeom>
          <a:noFill/>
          <a:ln>
            <a:solidFill>
              <a:srgbClr val="C99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C99E5A"/>
              </a:buClr>
            </a:pPr>
            <a:r>
              <a:rPr lang="hu-HU" sz="15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Beszámolási és ellenőrzési szakasz</a:t>
            </a:r>
          </a:p>
          <a:p>
            <a:pPr algn="ctr">
              <a:buClr>
                <a:srgbClr val="C99E5A"/>
              </a:buClr>
            </a:pPr>
            <a:r>
              <a:rPr lang="hu-HU" sz="15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„n+1”</a:t>
            </a:r>
          </a:p>
          <a:p>
            <a:pPr>
              <a:buClr>
                <a:srgbClr val="C99E5A"/>
              </a:buClr>
            </a:pPr>
            <a:r>
              <a:rPr lang="hu-HU" sz="15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Szereplők: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5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központi költségvetési szervek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5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államháztartásért felelős miniszter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5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Kormány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5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Országgyűlés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5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Állami Számvevőszék</a:t>
            </a:r>
          </a:p>
        </p:txBody>
      </p:sp>
      <p:sp>
        <p:nvSpPr>
          <p:cNvPr id="30" name="Szövegdoboz 29">
            <a:extLst>
              <a:ext uri="{FF2B5EF4-FFF2-40B4-BE49-F238E27FC236}">
                <a16:creationId xmlns:a16="http://schemas.microsoft.com/office/drawing/2014/main" id="{37E21356-1720-654D-8A3A-03D5B52DA95F}"/>
              </a:ext>
            </a:extLst>
          </p:cNvPr>
          <p:cNvSpPr txBox="1"/>
          <p:nvPr/>
        </p:nvSpPr>
        <p:spPr>
          <a:xfrm>
            <a:off x="5221778" y="5838960"/>
            <a:ext cx="491087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500" dirty="0">
                <a:latin typeface="+mj-lt"/>
                <a:cs typeface="Times New Roman" panose="02020603050405020304" pitchFamily="18" charset="0"/>
              </a:rPr>
              <a:t>Megjegyzés:</a:t>
            </a:r>
          </a:p>
          <a:p>
            <a:r>
              <a:rPr lang="hu-HU" sz="1500" dirty="0">
                <a:latin typeface="+mj-lt"/>
                <a:cs typeface="Times New Roman" panose="02020603050405020304" pitchFamily="18" charset="0"/>
              </a:rPr>
              <a:t>a ciklusok egymásba ágyazva, egymással párhuzamosan léteznek.</a:t>
            </a: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CF7F48C7-9B9E-D948-A825-DD80079DD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2900" dirty="0">
                <a:solidFill>
                  <a:srgbClr val="C00000"/>
                </a:solidFill>
              </a:rPr>
              <a:t>2.2.1. A központi költségvetés</a:t>
            </a:r>
            <a:br>
              <a:rPr lang="hu-HU" sz="2900" dirty="0">
                <a:solidFill>
                  <a:srgbClr val="C00000"/>
                </a:solidFill>
              </a:rPr>
            </a:br>
            <a:r>
              <a:rPr lang="hu-HU" sz="2900" dirty="0">
                <a:solidFill>
                  <a:srgbClr val="C00000"/>
                </a:solidFill>
              </a:rPr>
              <a:t>előkészítése és elfogadása 1.</a:t>
            </a:r>
          </a:p>
        </p:txBody>
      </p:sp>
    </p:spTree>
    <p:extLst>
      <p:ext uri="{BB962C8B-B14F-4D97-AF65-F5344CB8AC3E}">
        <p14:creationId xmlns:p14="http://schemas.microsoft.com/office/powerpoint/2010/main" val="35204924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2.2.1. A központi költségvetés</a:t>
            </a:r>
            <a:br>
              <a:rPr 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előkészítése és elfogadása 2.</a:t>
            </a:r>
          </a:p>
        </p:txBody>
      </p:sp>
      <p:sp>
        <p:nvSpPr>
          <p:cNvPr id="7" name="Tartalom helye 2">
            <a:extLst>
              <a:ext uri="{FF2B5EF4-FFF2-40B4-BE49-F238E27FC236}">
                <a16:creationId xmlns:a16="http://schemas.microsoft.com/office/drawing/2014/main" id="{51CF0CB2-C736-B748-BF4C-7DE6E9835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spcBef>
                <a:spcPts val="400"/>
              </a:spcBef>
              <a:buSzPct val="100000"/>
              <a:buNone/>
              <a:defRPr/>
            </a:pPr>
            <a:r>
              <a:rPr lang="hu-HU" sz="2400" b="1" dirty="0"/>
              <a:t>Előkészítés alapdokumentumai</a:t>
            </a:r>
          </a:p>
          <a:p>
            <a:r>
              <a:rPr lang="hu-HU" sz="1800" b="1" dirty="0"/>
              <a:t>Prognózis</a:t>
            </a:r>
            <a:endParaRPr lang="hu-HU" sz="1800" dirty="0"/>
          </a:p>
          <a:p>
            <a:pPr lvl="1"/>
            <a:r>
              <a:rPr lang="hu-HU" sz="1800" dirty="0"/>
              <a:t>a gazdaság- és pénzügypolitika 3 évre vonatkozó fő irányai</a:t>
            </a:r>
          </a:p>
          <a:p>
            <a:pPr lvl="1"/>
            <a:r>
              <a:rPr lang="hu-HU" sz="1800" dirty="0"/>
              <a:t>fő mutatók: GDP, infláció, folyó fizetési mérleg,</a:t>
            </a:r>
          </a:p>
          <a:p>
            <a:pPr lvl="1"/>
            <a:r>
              <a:rPr lang="hu-HU" sz="1800" dirty="0"/>
              <a:t>az államháztartásért felelős miniszter terjeszti a Kormány elé</a:t>
            </a:r>
          </a:p>
          <a:p>
            <a:r>
              <a:rPr lang="hu-HU" sz="1800" b="1" dirty="0"/>
              <a:t>Tervezési körirat</a:t>
            </a:r>
            <a:endParaRPr lang="hu-HU" sz="1800" dirty="0"/>
          </a:p>
          <a:p>
            <a:pPr lvl="1"/>
            <a:r>
              <a:rPr lang="hu-HU" sz="1800" dirty="0"/>
              <a:t>fő makrogazdasági paramétereket  tartalmazza</a:t>
            </a:r>
          </a:p>
          <a:p>
            <a:pPr lvl="1"/>
            <a:r>
              <a:rPr lang="hu-HU" sz="1800" dirty="0"/>
              <a:t>az államháztartásért felelős miniszter adja ki</a:t>
            </a:r>
            <a:endParaRPr lang="hu-HU" sz="1800" b="1" dirty="0"/>
          </a:p>
        </p:txBody>
      </p:sp>
      <p:sp>
        <p:nvSpPr>
          <p:cNvPr id="8" name="Tartalom helye 2">
            <a:extLst>
              <a:ext uri="{FF2B5EF4-FFF2-40B4-BE49-F238E27FC236}">
                <a16:creationId xmlns:a16="http://schemas.microsoft.com/office/drawing/2014/main" id="{B5E9E41B-285D-D940-B6EB-E068FAED4DD2}"/>
              </a:ext>
            </a:extLst>
          </p:cNvPr>
          <p:cNvSpPr txBox="1">
            <a:spLocks/>
          </p:cNvSpPr>
          <p:nvPr/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600"/>
              </a:spcBef>
              <a:buSzPct val="100000"/>
              <a:buNone/>
              <a:defRPr/>
            </a:pPr>
            <a:r>
              <a:rPr lang="hu-HU" sz="2400" b="1" dirty="0">
                <a:latin typeface="+mn-lt"/>
              </a:rPr>
              <a:t>Előkészítésnél alkalmazható tervezési módszerek</a:t>
            </a:r>
          </a:p>
          <a:p>
            <a:pPr>
              <a:spcBef>
                <a:spcPts val="400"/>
              </a:spcBef>
              <a:buSzPct val="100000"/>
              <a:defRPr/>
            </a:pPr>
            <a:r>
              <a:rPr lang="hu-HU" sz="1800" b="1" dirty="0">
                <a:latin typeface="+mn-lt"/>
              </a:rPr>
              <a:t>Finanszírozás tárgya szerint</a:t>
            </a:r>
            <a:r>
              <a:rPr lang="hu-HU" sz="1800" dirty="0">
                <a:latin typeface="+mn-lt"/>
              </a:rPr>
              <a:t>:</a:t>
            </a:r>
          </a:p>
          <a:p>
            <a:pPr lvl="1">
              <a:spcBef>
                <a:spcPts val="400"/>
              </a:spcBef>
              <a:buSzPct val="100000"/>
              <a:defRPr/>
            </a:pPr>
            <a:r>
              <a:rPr lang="hu-HU" sz="1800" dirty="0">
                <a:latin typeface="+mn-lt"/>
              </a:rPr>
              <a:t>intézmény-finanszírozás</a:t>
            </a:r>
          </a:p>
          <a:p>
            <a:pPr lvl="1">
              <a:spcBef>
                <a:spcPts val="400"/>
              </a:spcBef>
              <a:buSzPct val="100000"/>
              <a:defRPr/>
            </a:pPr>
            <a:r>
              <a:rPr lang="hu-HU" sz="1800" dirty="0">
                <a:latin typeface="+mn-lt"/>
              </a:rPr>
              <a:t>feladatfinanszírozás</a:t>
            </a:r>
          </a:p>
          <a:p>
            <a:pPr lvl="1">
              <a:spcBef>
                <a:spcPts val="400"/>
              </a:spcBef>
              <a:buSzPct val="100000"/>
              <a:defRPr/>
            </a:pPr>
            <a:r>
              <a:rPr lang="hu-HU" sz="1800" dirty="0">
                <a:latin typeface="+mn-lt"/>
              </a:rPr>
              <a:t>költség-finanszírozás</a:t>
            </a:r>
          </a:p>
          <a:p>
            <a:pPr>
              <a:spcBef>
                <a:spcPts val="400"/>
              </a:spcBef>
              <a:buSzPct val="100000"/>
              <a:defRPr/>
            </a:pPr>
            <a:r>
              <a:rPr lang="hu-HU" sz="1800" b="1" dirty="0">
                <a:latin typeface="+mn-lt"/>
              </a:rPr>
              <a:t>A tervezés technikája szerint:</a:t>
            </a:r>
          </a:p>
          <a:p>
            <a:pPr lvl="1">
              <a:spcBef>
                <a:spcPts val="400"/>
              </a:spcBef>
              <a:buSzPct val="100000"/>
              <a:defRPr/>
            </a:pPr>
            <a:r>
              <a:rPr lang="hu-HU" sz="1800" dirty="0">
                <a:latin typeface="+mn-lt"/>
              </a:rPr>
              <a:t>bázisalapú tervezés</a:t>
            </a:r>
          </a:p>
          <a:p>
            <a:pPr lvl="1">
              <a:spcBef>
                <a:spcPts val="400"/>
              </a:spcBef>
              <a:buSzPct val="100000"/>
              <a:defRPr/>
            </a:pPr>
            <a:r>
              <a:rPr lang="hu-HU" sz="1800" dirty="0">
                <a:latin typeface="+mn-lt"/>
              </a:rPr>
              <a:t>nullabázisú tervezés</a:t>
            </a:r>
          </a:p>
          <a:p>
            <a:pPr lvl="1">
              <a:spcBef>
                <a:spcPts val="400"/>
              </a:spcBef>
              <a:buSzPct val="100000"/>
              <a:defRPr/>
            </a:pPr>
            <a:r>
              <a:rPr lang="hu-HU" sz="1800" dirty="0">
                <a:latin typeface="+mn-lt"/>
              </a:rPr>
              <a:t>cél-, program és teljesítmény alapú tervezés</a:t>
            </a:r>
          </a:p>
          <a:p>
            <a:pPr lvl="1">
              <a:spcBef>
                <a:spcPts val="400"/>
              </a:spcBef>
              <a:buSzPct val="100000"/>
              <a:defRPr/>
            </a:pPr>
            <a:r>
              <a:rPr lang="hu-HU" sz="1800" dirty="0">
                <a:latin typeface="+mn-lt"/>
              </a:rPr>
              <a:t>normatív tervezés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62958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DA0562B0-F6D4-432C-89C7-AD4E8E1A050C}" type="slidenum">
              <a:rPr lang="hu-HU" smtClean="0"/>
              <a:pPr/>
              <a:t>26</a:t>
            </a:fld>
            <a:endParaRPr lang="hu-HU"/>
          </a:p>
        </p:txBody>
      </p:sp>
      <p:sp>
        <p:nvSpPr>
          <p:cNvPr id="8" name="Tartalom helye 2">
            <a:extLst>
              <a:ext uri="{FF2B5EF4-FFF2-40B4-BE49-F238E27FC236}">
                <a16:creationId xmlns:a16="http://schemas.microsoft.com/office/drawing/2014/main" id="{B5E9E41B-285D-D940-B6EB-E068FAED4DD2}"/>
              </a:ext>
            </a:extLst>
          </p:cNvPr>
          <p:cNvSpPr txBox="1">
            <a:spLocks/>
          </p:cNvSpPr>
          <p:nvPr/>
        </p:nvSpPr>
        <p:spPr>
          <a:xfrm>
            <a:off x="5962438" y="1927083"/>
            <a:ext cx="5058488" cy="442926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lnSpc>
                <a:spcPct val="110000"/>
              </a:lnSpc>
              <a:buSzPct val="100000"/>
              <a:buNone/>
              <a:defRPr/>
            </a:pPr>
            <a:r>
              <a:rPr lang="hu-HU" sz="2400" b="1" dirty="0">
                <a:cs typeface="Times New Roman" panose="02020603050405020304" pitchFamily="18" charset="0"/>
              </a:rPr>
              <a:t>A költségvetési bevételi és kiadások elszámolására szolgáló előirányzatok</a:t>
            </a:r>
          </a:p>
          <a:p>
            <a:pPr>
              <a:lnSpc>
                <a:spcPct val="110000"/>
              </a:lnSpc>
              <a:buSzPct val="100000"/>
              <a:defRPr/>
            </a:pPr>
            <a:r>
              <a:rPr lang="hu-HU" sz="1800" dirty="0">
                <a:cs typeface="Times New Roman" panose="02020603050405020304" pitchFamily="18" charset="0"/>
              </a:rPr>
              <a:t>az államháztartás központi alrendszerébe tartozó költségvetési szervek előirányzatai</a:t>
            </a:r>
          </a:p>
          <a:p>
            <a:pPr>
              <a:lnSpc>
                <a:spcPct val="110000"/>
              </a:lnSpc>
              <a:buSzPct val="100000"/>
              <a:defRPr/>
            </a:pPr>
            <a:r>
              <a:rPr lang="hu-HU" sz="1800" dirty="0">
                <a:cs typeface="Times New Roman" panose="02020603050405020304" pitchFamily="18" charset="0"/>
              </a:rPr>
              <a:t>a központi kezelésű előirányzatok</a:t>
            </a:r>
          </a:p>
          <a:p>
            <a:pPr>
              <a:lnSpc>
                <a:spcPct val="110000"/>
              </a:lnSpc>
              <a:buSzPct val="100000"/>
              <a:defRPr/>
            </a:pPr>
            <a:r>
              <a:rPr lang="hu-HU" sz="1800" dirty="0">
                <a:cs typeface="Times New Roman" panose="02020603050405020304" pitchFamily="18" charset="0"/>
              </a:rPr>
              <a:t>a fejezeti kezelésű előirányzatok</a:t>
            </a:r>
          </a:p>
          <a:p>
            <a:pPr>
              <a:lnSpc>
                <a:spcPct val="110000"/>
              </a:lnSpc>
              <a:buSzPct val="100000"/>
              <a:defRPr/>
            </a:pPr>
            <a:r>
              <a:rPr lang="hu-HU" sz="1800" dirty="0">
                <a:cs typeface="Times New Roman" panose="02020603050405020304" pitchFamily="18" charset="0"/>
              </a:rPr>
              <a:t>az elkülönített állami pénzalapok előirányzatai</a:t>
            </a:r>
          </a:p>
          <a:p>
            <a:pPr>
              <a:lnSpc>
                <a:spcPct val="110000"/>
              </a:lnSpc>
              <a:buSzPct val="100000"/>
              <a:defRPr/>
            </a:pPr>
            <a:r>
              <a:rPr lang="hu-HU" sz="1800" dirty="0">
                <a:cs typeface="Times New Roman" panose="02020603050405020304" pitchFamily="18" charset="0"/>
              </a:rPr>
              <a:t>a társadalombiztosítás pénzügyi alapjai előirányzatai</a:t>
            </a:r>
          </a:p>
        </p:txBody>
      </p:sp>
      <p:sp>
        <p:nvSpPr>
          <p:cNvPr id="9" name="Téglalap 130">
            <a:extLst>
              <a:ext uri="{FF2B5EF4-FFF2-40B4-BE49-F238E27FC236}">
                <a16:creationId xmlns:a16="http://schemas.microsoft.com/office/drawing/2014/main" id="{5325316A-E506-8D4D-8AAD-E5DDE28E8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4620" y="1927084"/>
            <a:ext cx="2700000" cy="488950"/>
          </a:xfrm>
          <a:prstGeom prst="rect">
            <a:avLst/>
          </a:prstGeom>
          <a:noFill/>
          <a:ln w="12700">
            <a:solidFill>
              <a:srgbClr val="C99E5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költségvetési fejezet</a:t>
            </a:r>
            <a:endParaRPr lang="hu-HU" altLang="hu-HU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Téglalap 131">
            <a:extLst>
              <a:ext uri="{FF2B5EF4-FFF2-40B4-BE49-F238E27FC236}">
                <a16:creationId xmlns:a16="http://schemas.microsoft.com/office/drawing/2014/main" id="{5162A67F-7EAF-5E42-9424-47FBE01336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4146" y="2678905"/>
            <a:ext cx="2700000" cy="488950"/>
          </a:xfrm>
          <a:prstGeom prst="rect">
            <a:avLst/>
          </a:prstGeom>
          <a:noFill/>
          <a:ln w="12700">
            <a:solidFill>
              <a:srgbClr val="C99E5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22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cím</a:t>
            </a:r>
            <a:endParaRPr lang="hu-HU" altLang="hu-HU" sz="2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Téglalap 132">
            <a:extLst>
              <a:ext uri="{FF2B5EF4-FFF2-40B4-BE49-F238E27FC236}">
                <a16:creationId xmlns:a16="http://schemas.microsoft.com/office/drawing/2014/main" id="{24EC37CF-22BF-B84F-9482-AF66A8920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0495" y="3404392"/>
            <a:ext cx="2700000" cy="488950"/>
          </a:xfrm>
          <a:prstGeom prst="rect">
            <a:avLst/>
          </a:prstGeom>
          <a:noFill/>
          <a:ln w="12700">
            <a:solidFill>
              <a:srgbClr val="C99E5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22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alcím</a:t>
            </a:r>
            <a:endParaRPr lang="hu-HU" altLang="hu-HU" sz="2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Téglalap 133">
            <a:extLst>
              <a:ext uri="{FF2B5EF4-FFF2-40B4-BE49-F238E27FC236}">
                <a16:creationId xmlns:a16="http://schemas.microsoft.com/office/drawing/2014/main" id="{1DA01B75-CC00-E241-91F3-E8DC03EBF7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5258" y="4131467"/>
            <a:ext cx="2700000" cy="488950"/>
          </a:xfrm>
          <a:prstGeom prst="rect">
            <a:avLst/>
          </a:prstGeom>
          <a:noFill/>
          <a:ln w="12700">
            <a:solidFill>
              <a:srgbClr val="C99E5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jogcímcsoport</a:t>
            </a:r>
            <a:endParaRPr lang="hu-HU" altLang="hu-HU" sz="20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Téglalap 134">
            <a:extLst>
              <a:ext uri="{FF2B5EF4-FFF2-40B4-BE49-F238E27FC236}">
                <a16:creationId xmlns:a16="http://schemas.microsoft.com/office/drawing/2014/main" id="{50620553-0DE2-B149-A14B-97BDDAA1D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4783" y="4852192"/>
            <a:ext cx="2700000" cy="488950"/>
          </a:xfrm>
          <a:prstGeom prst="rect">
            <a:avLst/>
          </a:prstGeom>
          <a:noFill/>
          <a:ln w="12700">
            <a:solidFill>
              <a:srgbClr val="C99E5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előirányzat-csoport</a:t>
            </a:r>
            <a:endParaRPr lang="hu-HU" altLang="hu-HU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" name="Téglalap 135">
            <a:extLst>
              <a:ext uri="{FF2B5EF4-FFF2-40B4-BE49-F238E27FC236}">
                <a16:creationId xmlns:a16="http://schemas.microsoft.com/office/drawing/2014/main" id="{840A140B-C0A4-2F46-8656-E2D00F06B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7958" y="5587205"/>
            <a:ext cx="2700000" cy="488950"/>
          </a:xfrm>
          <a:prstGeom prst="rect">
            <a:avLst/>
          </a:prstGeom>
          <a:noFill/>
          <a:ln w="12700">
            <a:solidFill>
              <a:srgbClr val="C99E5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kiemelt előirányzat</a:t>
            </a:r>
            <a:endParaRPr lang="hu-HU" altLang="hu-HU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5" name="Egyenes összekötő nyíllal 14">
            <a:extLst>
              <a:ext uri="{FF2B5EF4-FFF2-40B4-BE49-F238E27FC236}">
                <a16:creationId xmlns:a16="http://schemas.microsoft.com/office/drawing/2014/main" id="{1E299D78-FFA7-7D45-81C7-D5640EB9D8CB}"/>
              </a:ext>
            </a:extLst>
          </p:cNvPr>
          <p:cNvCxnSpPr>
            <a:cxnSpLocks/>
          </p:cNvCxnSpPr>
          <p:nvPr/>
        </p:nvCxnSpPr>
        <p:spPr>
          <a:xfrm>
            <a:off x="4314913" y="2416035"/>
            <a:ext cx="0" cy="239395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>
            <a:extLst>
              <a:ext uri="{FF2B5EF4-FFF2-40B4-BE49-F238E27FC236}">
                <a16:creationId xmlns:a16="http://schemas.microsoft.com/office/drawing/2014/main" id="{F1198E0E-D429-D140-A57E-E8B6A99A2AD8}"/>
              </a:ext>
            </a:extLst>
          </p:cNvPr>
          <p:cNvCxnSpPr/>
          <p:nvPr/>
        </p:nvCxnSpPr>
        <p:spPr>
          <a:xfrm>
            <a:off x="4304783" y="3164998"/>
            <a:ext cx="0" cy="239395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>
            <a:extLst>
              <a:ext uri="{FF2B5EF4-FFF2-40B4-BE49-F238E27FC236}">
                <a16:creationId xmlns:a16="http://schemas.microsoft.com/office/drawing/2014/main" id="{FF9F4840-02E6-DE43-B868-DEC09F4080D8}"/>
              </a:ext>
            </a:extLst>
          </p:cNvPr>
          <p:cNvCxnSpPr/>
          <p:nvPr/>
        </p:nvCxnSpPr>
        <p:spPr>
          <a:xfrm>
            <a:off x="4317674" y="3892073"/>
            <a:ext cx="0" cy="239395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17">
            <a:extLst>
              <a:ext uri="{FF2B5EF4-FFF2-40B4-BE49-F238E27FC236}">
                <a16:creationId xmlns:a16="http://schemas.microsoft.com/office/drawing/2014/main" id="{408596FE-D903-FA4C-9F70-C4FADE8C8978}"/>
              </a:ext>
            </a:extLst>
          </p:cNvPr>
          <p:cNvCxnSpPr/>
          <p:nvPr/>
        </p:nvCxnSpPr>
        <p:spPr>
          <a:xfrm>
            <a:off x="4304783" y="4612798"/>
            <a:ext cx="0" cy="239395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nyíllal 18">
            <a:extLst>
              <a:ext uri="{FF2B5EF4-FFF2-40B4-BE49-F238E27FC236}">
                <a16:creationId xmlns:a16="http://schemas.microsoft.com/office/drawing/2014/main" id="{654BEB0D-8616-514A-B74A-474425ED9018}"/>
              </a:ext>
            </a:extLst>
          </p:cNvPr>
          <p:cNvCxnSpPr/>
          <p:nvPr/>
        </p:nvCxnSpPr>
        <p:spPr>
          <a:xfrm>
            <a:off x="4321823" y="5341143"/>
            <a:ext cx="0" cy="239395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7C32EA3E-0D61-A343-A2A5-DF882DBE2593}"/>
              </a:ext>
            </a:extLst>
          </p:cNvPr>
          <p:cNvSpPr txBox="1"/>
          <p:nvPr/>
        </p:nvSpPr>
        <p:spPr>
          <a:xfrm>
            <a:off x="1827530" y="1648260"/>
            <a:ext cx="1015663" cy="470809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hu-HU" b="1" dirty="0">
                <a:latin typeface="+mj-lt"/>
                <a:cs typeface="Times New Roman" panose="02020603050405020304" pitchFamily="18" charset="0"/>
              </a:rPr>
              <a:t>A központi költségvetés</a:t>
            </a:r>
            <a:br>
              <a:rPr lang="hu-HU" b="1" dirty="0">
                <a:latin typeface="+mj-lt"/>
                <a:cs typeface="Times New Roman" panose="02020603050405020304" pitchFamily="18" charset="0"/>
              </a:rPr>
            </a:br>
            <a:r>
              <a:rPr lang="hu-HU" b="1" dirty="0">
                <a:latin typeface="+mj-lt"/>
                <a:cs typeface="Times New Roman" panose="02020603050405020304" pitchFamily="18" charset="0"/>
              </a:rPr>
              <a:t>vázlatos szerkezeti rendje</a:t>
            </a:r>
          </a:p>
          <a:p>
            <a:pPr algn="ctr"/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Cím 1">
            <a:extLst>
              <a:ext uri="{FF2B5EF4-FFF2-40B4-BE49-F238E27FC236}">
                <a16:creationId xmlns:a16="http://schemas.microsoft.com/office/drawing/2014/main" id="{3EC03767-FEC3-EE49-B6BE-9289FAA3F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2.2.1. A központi költségvetés</a:t>
            </a:r>
            <a:br>
              <a:rPr 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előkészítése és elfogadása 2.</a:t>
            </a:r>
          </a:p>
        </p:txBody>
      </p:sp>
    </p:spTree>
    <p:extLst>
      <p:ext uri="{BB962C8B-B14F-4D97-AF65-F5344CB8AC3E}">
        <p14:creationId xmlns:p14="http://schemas.microsoft.com/office/powerpoint/2010/main" val="33199263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2.2.1. A központi költségvetés</a:t>
            </a:r>
            <a:br>
              <a:rPr 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előkészítése és elfogadása 4.</a:t>
            </a:r>
          </a:p>
        </p:txBody>
      </p:sp>
      <p:sp>
        <p:nvSpPr>
          <p:cNvPr id="7" name="Tartalom helye 2">
            <a:extLst>
              <a:ext uri="{FF2B5EF4-FFF2-40B4-BE49-F238E27FC236}">
                <a16:creationId xmlns:a16="http://schemas.microsoft.com/office/drawing/2014/main" id="{C404EBB1-A68B-524C-B85A-40CC02E2EA84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C99E5A"/>
              </a:buClr>
              <a:buSzPct val="100000"/>
              <a:buNone/>
              <a:defRPr/>
            </a:pPr>
            <a:r>
              <a:rPr lang="hu-HU" sz="2400" b="1" dirty="0"/>
              <a:t>Döntési szakasz</a:t>
            </a:r>
          </a:p>
          <a:p>
            <a:pPr>
              <a:buSzPct val="100000"/>
              <a:defRPr/>
            </a:pPr>
            <a:r>
              <a:rPr lang="hu-HU" sz="1800" dirty="0"/>
              <a:t>A Kormány az elkészített és általa elfogadott költségvetési törvényjavaslat tervezetét benyújtja az Országgyűlésnek</a:t>
            </a:r>
          </a:p>
          <a:p>
            <a:pPr>
              <a:buSzPct val="100000"/>
              <a:defRPr/>
            </a:pPr>
            <a:r>
              <a:rPr lang="hu-HU" sz="1800" dirty="0"/>
              <a:t>A tárgyalás az Állami Számvevőszék és a Költségvetési Tanács véleményének ismeretében a Házszabály előírásai szerint folyik</a:t>
            </a:r>
          </a:p>
          <a:p>
            <a:pPr>
              <a:buSzPct val="100000"/>
              <a:defRPr/>
            </a:pPr>
            <a:r>
              <a:rPr lang="hu-HU" sz="1800" dirty="0"/>
              <a:t>Döntés a Költségvetési Tanács egyetértő állásfoglalása alapján 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85927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04793A5-8F38-423A-A6F1-87C9C2711C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00777" y="1690688"/>
            <a:ext cx="5157787" cy="823912"/>
          </a:xfrm>
        </p:spPr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dirty="0" err="1"/>
              <a:t>fejezetet</a:t>
            </a:r>
            <a:r>
              <a:rPr lang="en-US" dirty="0"/>
              <a:t> </a:t>
            </a:r>
            <a:r>
              <a:rPr lang="en-US" dirty="0" err="1"/>
              <a:t>irányító</a:t>
            </a:r>
            <a:r>
              <a:rPr lang="en-US" dirty="0"/>
              <a:t> </a:t>
            </a:r>
            <a:r>
              <a:rPr lang="en-US" dirty="0" err="1"/>
              <a:t>szerv</a:t>
            </a:r>
            <a:r>
              <a:rPr lang="en-US" dirty="0"/>
              <a:t> </a:t>
            </a:r>
            <a:r>
              <a:rPr lang="en-US" dirty="0" err="1"/>
              <a:t>vezetője</a:t>
            </a:r>
            <a:endParaRPr lang="en-US" dirty="0"/>
          </a:p>
        </p:txBody>
      </p:sp>
      <p:sp>
        <p:nvSpPr>
          <p:cNvPr id="8" name="Tartalom helye 6">
            <a:extLst>
              <a:ext uri="{FF2B5EF4-FFF2-40B4-BE49-F238E27FC236}">
                <a16:creationId xmlns:a16="http://schemas.microsoft.com/office/drawing/2014/main" id="{BAC6CA47-F2DB-6B47-83B4-2ED8C883C1DF}"/>
              </a:ext>
            </a:extLst>
          </p:cNvPr>
          <p:cNvSpPr txBox="1">
            <a:spLocks/>
          </p:cNvSpPr>
          <p:nvPr/>
        </p:nvSpPr>
        <p:spPr>
          <a:xfrm>
            <a:off x="6200777" y="2514600"/>
            <a:ext cx="5157787" cy="368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800" dirty="0"/>
              <a:t>megállapítja az elemi költségvetést</a:t>
            </a:r>
          </a:p>
          <a:p>
            <a:r>
              <a:rPr lang="hu-HU" sz="1800" dirty="0"/>
              <a:t>rendeletben szabályozza a központi kezelésű előirányzatok és a fejezeti kezelésű előirányzatok felhasználását</a:t>
            </a:r>
          </a:p>
          <a:p>
            <a:r>
              <a:rPr lang="hu-HU" sz="1800" dirty="0"/>
              <a:t>a fejezeten belül jogosult előirányzatokat átcsoportosítani</a:t>
            </a:r>
          </a:p>
          <a:p>
            <a:r>
              <a:rPr lang="hu-HU" sz="1800" dirty="0"/>
              <a:t>a gazdálkodásról éves beszámolót, az előirányzat-maradványról elszámolást készít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161D9EEB-8237-44BF-8C2E-2E40DD4E32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36612" y="1690688"/>
            <a:ext cx="5183188" cy="823912"/>
          </a:xfrm>
        </p:spPr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dirty="0" err="1"/>
              <a:t>kormány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7" name="Tartalom helye 2">
            <a:extLst>
              <a:ext uri="{FF2B5EF4-FFF2-40B4-BE49-F238E27FC236}">
                <a16:creationId xmlns:a16="http://schemas.microsoft.com/office/drawing/2014/main" id="{35183191-A994-0149-A020-D86AEE755AE3}"/>
              </a:ext>
            </a:extLst>
          </p:cNvPr>
          <p:cNvSpPr txBox="1">
            <a:spLocks/>
          </p:cNvSpPr>
          <p:nvPr/>
        </p:nvSpPr>
        <p:spPr>
          <a:xfrm>
            <a:off x="836612" y="2514600"/>
            <a:ext cx="5183188" cy="368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800" dirty="0"/>
              <a:t>felel a központi költségvetés végrehajtásáért</a:t>
            </a:r>
          </a:p>
          <a:p>
            <a:r>
              <a:rPr lang="hu-HU" sz="1800" dirty="0"/>
              <a:t>rendelkezik a tartalékokkal</a:t>
            </a:r>
          </a:p>
          <a:p>
            <a:r>
              <a:rPr lang="hu-HU" sz="1800" dirty="0"/>
              <a:t>előirányzatokat zárolhat, csökkenthet, törölhet</a:t>
            </a:r>
          </a:p>
          <a:p>
            <a:r>
              <a:rPr lang="hu-HU" sz="1800" dirty="0"/>
              <a:t>az irányítása alá tartozó fejezeteket érintően jogosult a kiadási előirányzatok átcsoportosítására, a költségvetési címrendet módosíthatja és kiegészítheti</a:t>
            </a:r>
          </a:p>
          <a:p>
            <a:r>
              <a:rPr lang="hu-HU" sz="1800" dirty="0"/>
              <a:t>elemi csapás esetén az Áht.-</a:t>
            </a:r>
            <a:r>
              <a:rPr lang="hu-HU" sz="1800" dirty="0" err="1"/>
              <a:t>tól</a:t>
            </a:r>
            <a:r>
              <a:rPr lang="hu-HU" sz="1800" dirty="0"/>
              <a:t> eltérhet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28</a:t>
            </a:fld>
            <a:endParaRPr lang="hu-HU"/>
          </a:p>
        </p:txBody>
      </p:sp>
      <p:sp>
        <p:nvSpPr>
          <p:cNvPr id="4" name="Cím 3">
            <a:extLst>
              <a:ext uri="{FF2B5EF4-FFF2-40B4-BE49-F238E27FC236}">
                <a16:creationId xmlns:a16="http://schemas.microsoft.com/office/drawing/2014/main" id="{48E35F51-59DA-9B42-837F-463DA201E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2900" dirty="0">
                <a:solidFill>
                  <a:srgbClr val="C00000"/>
                </a:solidFill>
              </a:rPr>
              <a:t>2.2.2. A központi költségvetés végrehajtása</a:t>
            </a:r>
          </a:p>
        </p:txBody>
      </p:sp>
    </p:spTree>
    <p:extLst>
      <p:ext uri="{BB962C8B-B14F-4D97-AF65-F5344CB8AC3E}">
        <p14:creationId xmlns:p14="http://schemas.microsoft.com/office/powerpoint/2010/main" val="11526782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zövegdoboz 64"/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2.2.3. A központi költségvetés</a:t>
            </a:r>
            <a:br>
              <a:rPr 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végrehajtásának ellenőrzése, a zárszámadás</a:t>
            </a:r>
          </a:p>
        </p:txBody>
      </p:sp>
      <p:sp>
        <p:nvSpPr>
          <p:cNvPr id="29" name="Tartalom helye 2">
            <a:extLst>
              <a:ext uri="{FF2B5EF4-FFF2-40B4-BE49-F238E27FC236}">
                <a16:creationId xmlns:a16="http://schemas.microsoft.com/office/drawing/2014/main" id="{9CA14D4D-2F06-E644-AC3E-9B6BB215F8CC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sz="2400" b="1" dirty="0"/>
              <a:t>A végrehajtás ellenőrzése</a:t>
            </a:r>
          </a:p>
          <a:p>
            <a:pPr lvl="1">
              <a:spcBef>
                <a:spcPts val="1000"/>
              </a:spcBef>
            </a:pPr>
            <a:r>
              <a:rPr lang="hu-HU" sz="1800" dirty="0"/>
              <a:t>az e célra létrehozott szerveken, jellemzően az Állami Számvevőszéken keresztül (</a:t>
            </a:r>
            <a:r>
              <a:rPr lang="hu-HU" sz="1800" b="1" dirty="0"/>
              <a:t>a költségvetési évben</a:t>
            </a:r>
            <a:r>
              <a:rPr lang="hu-HU" sz="1800" dirty="0"/>
              <a:t>) és</a:t>
            </a:r>
          </a:p>
          <a:p>
            <a:pPr lvl="1">
              <a:spcBef>
                <a:spcPts val="1000"/>
              </a:spcBef>
            </a:pPr>
            <a:r>
              <a:rPr lang="hu-HU" sz="1800" dirty="0"/>
              <a:t>az Országgyűlés által a zárszámadás keretében (</a:t>
            </a:r>
            <a:r>
              <a:rPr lang="hu-HU" sz="1800" b="1" dirty="0"/>
              <a:t>a költségvetési évet követő évben</a:t>
            </a:r>
            <a:r>
              <a:rPr lang="hu-HU" sz="1800" dirty="0"/>
              <a:t>)</a:t>
            </a:r>
          </a:p>
          <a:p>
            <a:pPr marL="0" indent="0">
              <a:buNone/>
            </a:pPr>
            <a:r>
              <a:rPr lang="hu-HU" sz="2400" b="1" dirty="0"/>
              <a:t>A zárszámadás</a:t>
            </a:r>
          </a:p>
          <a:p>
            <a:pPr lvl="1">
              <a:spcBef>
                <a:spcPts val="1000"/>
              </a:spcBef>
            </a:pPr>
            <a:r>
              <a:rPr lang="hu-HU" sz="1800" i="1" dirty="0"/>
              <a:t>fogalma</a:t>
            </a:r>
            <a:r>
              <a:rPr lang="hu-HU" sz="1800" dirty="0"/>
              <a:t>: az éves költségvetési beszámolók alapján évente, az elfogadott költségvetéssel összehasonlítható módon, az év utolsó napján érvényes szervezeti, besorolási rendnek megfelelő </a:t>
            </a:r>
            <a:r>
              <a:rPr lang="hu-HU" sz="1800" b="1" dirty="0"/>
              <a:t>záró számadás</a:t>
            </a:r>
          </a:p>
          <a:p>
            <a:pPr lvl="1">
              <a:spcBef>
                <a:spcPts val="1000"/>
              </a:spcBef>
            </a:pPr>
            <a:r>
              <a:rPr lang="hu-HU" sz="1800" i="1" dirty="0"/>
              <a:t>eljárása</a:t>
            </a:r>
            <a:r>
              <a:rPr lang="hu-HU" sz="1800" dirty="0"/>
              <a:t>: a költségvetési évet követő év </a:t>
            </a:r>
            <a:r>
              <a:rPr lang="hu-HU" sz="1800" b="1" dirty="0"/>
              <a:t>szeptember 30-áig </a:t>
            </a:r>
            <a:r>
              <a:rPr lang="hu-HU" sz="1800" dirty="0"/>
              <a:t>az államháztartásért felelős miniszter által elkészített és a Kormány által benyújtott törvényjavaslat keretében az </a:t>
            </a:r>
            <a:r>
              <a:rPr lang="hu-HU" sz="1800" b="1" dirty="0"/>
              <a:t>Országgyűlés hagyja jóvá </a:t>
            </a:r>
            <a:r>
              <a:rPr lang="hu-HU" sz="1800" dirty="0"/>
              <a:t>az Állami Számvevőszék jelentésének ismeretében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fld id="{893443EE-318E-42DA-BC9F-65B1B19CDFE4}" type="slidenum">
              <a:rPr lang="hu-HU" altLang="hu-HU" smtClean="0"/>
              <a:pPr>
                <a:spcAft>
                  <a:spcPts val="600"/>
                </a:spcAft>
                <a:defRPr/>
              </a:pPr>
              <a:t>29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626777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79620" y="2507226"/>
            <a:ext cx="10864680" cy="2778688"/>
          </a:xfrm>
        </p:spPr>
        <p:txBody>
          <a:bodyPr>
            <a:normAutofit/>
          </a:bodyPr>
          <a:lstStyle/>
          <a:p>
            <a:r>
              <a:rPr lang="hu-HU" sz="4400" dirty="0">
                <a:solidFill>
                  <a:srgbClr val="C00000"/>
                </a:solidFill>
              </a:rPr>
              <a:t>1. fejezet</a:t>
            </a:r>
            <a:br>
              <a:rPr lang="hu-HU" sz="4400" dirty="0">
                <a:solidFill>
                  <a:srgbClr val="C00000"/>
                </a:solidFill>
              </a:rPr>
            </a:br>
            <a:r>
              <a:rPr lang="hu-HU" sz="4400" dirty="0">
                <a:solidFill>
                  <a:srgbClr val="C00000"/>
                </a:solidFill>
              </a:rPr>
              <a:t>A magyar pénzügyi és </a:t>
            </a:r>
            <a:br>
              <a:rPr lang="hu-HU" sz="4400" dirty="0">
                <a:solidFill>
                  <a:srgbClr val="C00000"/>
                </a:solidFill>
              </a:rPr>
            </a:br>
            <a:r>
              <a:rPr lang="hu-HU" sz="4400" dirty="0">
                <a:solidFill>
                  <a:srgbClr val="C00000"/>
                </a:solidFill>
              </a:rPr>
              <a:t>költségvetési politika </a:t>
            </a:r>
            <a:br>
              <a:rPr lang="hu-HU" sz="4400" dirty="0">
                <a:solidFill>
                  <a:srgbClr val="C00000"/>
                </a:solidFill>
              </a:rPr>
            </a:br>
            <a:r>
              <a:rPr lang="hu-HU" sz="4400" dirty="0">
                <a:solidFill>
                  <a:srgbClr val="C00000"/>
                </a:solidFill>
              </a:rPr>
              <a:t>fejlődése napjainkig</a:t>
            </a:r>
          </a:p>
        </p:txBody>
      </p:sp>
    </p:spTree>
    <p:extLst>
      <p:ext uri="{BB962C8B-B14F-4D97-AF65-F5344CB8AC3E}">
        <p14:creationId xmlns:p14="http://schemas.microsoft.com/office/powerpoint/2010/main" val="25719659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2.3.1. Az államadósságkezelés</a:t>
            </a:r>
            <a:br>
              <a:rPr 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főbb követelményei és módjai 1.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hu-HU" sz="2400" b="1" dirty="0"/>
              <a:t>Az államadósság</a:t>
            </a:r>
          </a:p>
          <a:p>
            <a:pPr marL="3429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u-HU" i="1" dirty="0"/>
              <a:t>fogalma</a:t>
            </a:r>
            <a:r>
              <a:rPr lang="hu-HU" dirty="0"/>
              <a:t>: az államadósság egy adott országban </a:t>
            </a:r>
            <a:r>
              <a:rPr lang="hu-HU" b="1" dirty="0"/>
              <a:t>a központi kormány és a helyi </a:t>
            </a:r>
            <a:r>
              <a:rPr lang="hu-HU" dirty="0"/>
              <a:t>(önkormányzati) </a:t>
            </a:r>
            <a:r>
              <a:rPr lang="hu-HU" b="1" dirty="0"/>
              <a:t>kormányzat adósságának</a:t>
            </a:r>
            <a:r>
              <a:rPr lang="hu-HU" dirty="0"/>
              <a:t> (tartozásainak) </a:t>
            </a:r>
            <a:r>
              <a:rPr lang="hu-HU" b="1" dirty="0"/>
              <a:t>konszolidált összege</a:t>
            </a:r>
            <a:r>
              <a:rPr lang="hu-HU" dirty="0"/>
              <a:t>, kiegészítve az állami vállalatoktól átvállalt hiteltartozásokkal, illetve a garanciavállalás miatt keletkezett hiteltartozásokkal</a:t>
            </a:r>
          </a:p>
          <a:p>
            <a:pPr marL="3429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u-HU" i="1" dirty="0"/>
              <a:t>elsődleges oka </a:t>
            </a:r>
            <a:r>
              <a:rPr lang="hu-HU" dirty="0"/>
              <a:t>az államháztartási </a:t>
            </a:r>
            <a:r>
              <a:rPr lang="hu-HU" b="1" dirty="0"/>
              <a:t>hiány növekedése </a:t>
            </a:r>
            <a:r>
              <a:rPr lang="hu-HU" dirty="0"/>
              <a:t>(hiány típusú költségvetés)</a:t>
            </a:r>
          </a:p>
          <a:p>
            <a:pPr marL="3429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u-HU" i="1" dirty="0"/>
              <a:t>hatása</a:t>
            </a:r>
            <a:r>
              <a:rPr lang="hu-HU" dirty="0"/>
              <a:t>: az államadósság jelentős mértéke, illetve gyors növekedése </a:t>
            </a:r>
            <a:r>
              <a:rPr lang="hu-HU" b="1" dirty="0"/>
              <a:t>gazdasági destabilizációs hatást vált ki</a:t>
            </a:r>
          </a:p>
          <a:p>
            <a:pPr marL="3429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u-HU" i="1" dirty="0"/>
              <a:t>kezelésének célja</a:t>
            </a:r>
            <a:r>
              <a:rPr lang="hu-HU" dirty="0"/>
              <a:t>: EU direktíva a </a:t>
            </a:r>
            <a:r>
              <a:rPr lang="hu-HU" b="1" dirty="0"/>
              <a:t>GDP 60%-a alá való csökkentése</a:t>
            </a:r>
            <a:r>
              <a:rPr lang="hu-HU" dirty="0"/>
              <a:t>, a magyar cél az 50% elérése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663795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2.3.1. Az államadósságkezelés</a:t>
            </a:r>
            <a:br>
              <a:rPr 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főbb követelményei és módjai 2.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defRPr/>
            </a:pPr>
            <a:r>
              <a:rPr lang="hu-HU" sz="2400" b="1" dirty="0"/>
              <a:t>Az államadósság-csökkentését szolgáló követelmények</a:t>
            </a:r>
          </a:p>
          <a:p>
            <a:pPr marL="342891" indent="-2286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hu-HU" dirty="0"/>
              <a:t>az </a:t>
            </a:r>
            <a:r>
              <a:rPr lang="hu-HU" b="1" dirty="0"/>
              <a:t>államadósság tervezett mértékét </a:t>
            </a:r>
            <a:r>
              <a:rPr lang="hu-HU" dirty="0"/>
              <a:t>a központi költségvetésről szóló törvényben kell meghatározni úgy, hogy annak a GDP-hez viszonyított aránya csökkenjen</a:t>
            </a:r>
          </a:p>
          <a:p>
            <a:pPr marL="342891" indent="-2286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hu-HU" dirty="0"/>
              <a:t>csak olyan költségvetést nyújthat be a Kormány, ahol az államadósság egyik évről a másikra mérséklődik (</a:t>
            </a:r>
            <a:r>
              <a:rPr lang="hu-HU" b="1" dirty="0"/>
              <a:t>adósságszabály</a:t>
            </a:r>
            <a:r>
              <a:rPr lang="hu-HU" dirty="0"/>
              <a:t>)</a:t>
            </a:r>
          </a:p>
          <a:p>
            <a:pPr marL="342891" indent="-2286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hu-HU" b="1" dirty="0"/>
              <a:t>Költségvetési Tanács</a:t>
            </a:r>
            <a:r>
              <a:rPr lang="hu-HU" dirty="0"/>
              <a:t>, mint a garanciát nyújtó szerv</a:t>
            </a:r>
          </a:p>
          <a:p>
            <a:pPr marL="342891" indent="-2286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hu-HU" dirty="0"/>
              <a:t>ha ennek elérése a költségvetési év folyamán veszélybe kerül, a központi költségvetésről szóló törvényt </a:t>
            </a:r>
            <a:r>
              <a:rPr lang="hu-HU" b="1" dirty="0"/>
              <a:t>módosítani kell</a:t>
            </a:r>
          </a:p>
          <a:p>
            <a:pPr marL="342891" indent="-2286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hu-HU" b="1" dirty="0"/>
              <a:t>kivétel</a:t>
            </a:r>
            <a:r>
              <a:rPr lang="hu-HU" dirty="0"/>
              <a:t> az adósságszabály alól: különleges jogrend és a nemzetgazdaság tartós és jelentős visszaesése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31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95428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2.3.1. Az államadósságkezelés</a:t>
            </a:r>
            <a:br>
              <a:rPr 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főbb követelményei és módjai 3.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838200" y="2585702"/>
            <a:ext cx="10515600" cy="386238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hu-HU" b="1" dirty="0"/>
              <a:t>Jogállása:</a:t>
            </a:r>
          </a:p>
          <a:p>
            <a:pPr lvl="1" indent="-2286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hu-HU" dirty="0"/>
              <a:t>az állam 100%-</a:t>
            </a:r>
            <a:r>
              <a:rPr lang="hu-HU" dirty="0" err="1"/>
              <a:t>os</a:t>
            </a:r>
            <a:r>
              <a:rPr lang="hu-HU" dirty="0"/>
              <a:t> tulajdonában álló, egyszemélyes zártkörűen működő részvénytársaság, amelynek részvényei névre szólók és forgalomképtelenek, a tulajdonosi jogokat az állam nevében az államháztartásért felelős miniszter gyakorolja</a:t>
            </a:r>
          </a:p>
          <a:p>
            <a:pPr indent="-2286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hu-HU" b="1" dirty="0"/>
              <a:t>Feladatai:</a:t>
            </a:r>
          </a:p>
          <a:p>
            <a:pPr lvl="1" indent="-2286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hu-HU" dirty="0"/>
              <a:t>az </a:t>
            </a:r>
            <a:r>
              <a:rPr lang="hu-HU" b="1" dirty="0"/>
              <a:t>állampapír-kibocsátás</a:t>
            </a:r>
            <a:r>
              <a:rPr lang="hu-HU" dirty="0"/>
              <a:t> és az első- és másodlagos </a:t>
            </a:r>
            <a:r>
              <a:rPr lang="hu-HU" b="1" dirty="0"/>
              <a:t>állampapír-piac megszervezése</a:t>
            </a:r>
          </a:p>
          <a:p>
            <a:pPr lvl="1" indent="-2286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hu-HU" dirty="0"/>
              <a:t>középtávú </a:t>
            </a:r>
            <a:r>
              <a:rPr lang="hu-HU" b="1" dirty="0"/>
              <a:t>finanszírozási terv </a:t>
            </a:r>
            <a:r>
              <a:rPr lang="hu-HU" dirty="0"/>
              <a:t>és az adósság </a:t>
            </a:r>
            <a:r>
              <a:rPr lang="hu-HU" b="1" dirty="0"/>
              <a:t>finanszírozási stratégiája kidolgozása</a:t>
            </a:r>
          </a:p>
          <a:p>
            <a:pPr lvl="1" indent="-2286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hu-HU" dirty="0"/>
              <a:t>az állam átmenetileg </a:t>
            </a:r>
            <a:r>
              <a:rPr lang="hu-HU" b="1" dirty="0"/>
              <a:t>szabad pénzeszköz</a:t>
            </a:r>
            <a:r>
              <a:rPr lang="hu-HU" dirty="0"/>
              <a:t>einek </a:t>
            </a:r>
            <a:r>
              <a:rPr lang="hu-HU" b="1" dirty="0"/>
              <a:t>kezelése</a:t>
            </a:r>
          </a:p>
          <a:p>
            <a:pPr lvl="1" indent="-2286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hu-HU" dirty="0"/>
              <a:t>az adósságszolgálat és az állampapír-piac folyamatainak </a:t>
            </a:r>
            <a:r>
              <a:rPr lang="hu-HU" b="1" dirty="0"/>
              <a:t>elemzés</a:t>
            </a:r>
            <a:r>
              <a:rPr lang="hu-HU" dirty="0"/>
              <a:t>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848FE4B-F719-4C21-AF89-6C6E907B40BA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38200" y="1825625"/>
            <a:ext cx="10515600" cy="434975"/>
          </a:xfrm>
        </p:spPr>
        <p:txBody>
          <a:bodyPr vert="horz" wrap="square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hu-HU" sz="2400" b="1" dirty="0"/>
              <a:t>Az Államadósság Kezelő Központ</a:t>
            </a:r>
            <a:br>
              <a:rPr lang="hu-HU" sz="2400" b="1" dirty="0"/>
            </a:br>
            <a:r>
              <a:rPr lang="hu-HU" sz="2400" b="1" dirty="0"/>
              <a:t>Zártkörűen Működő Részvénytársaság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31202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u-HU" sz="29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2.3.2. A Magyar Államkincstár</a:t>
            </a:r>
            <a:br>
              <a:rPr lang="hu-HU" sz="29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hu-HU" sz="29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operatív likviditásmenedzsmentje 1.</a:t>
            </a:r>
            <a:endParaRPr lang="hu-HU" sz="2900" b="1" kern="1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838200" y="2312988"/>
            <a:ext cx="10515600" cy="386238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indent="-2286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hu-HU" b="1" dirty="0"/>
              <a:t>Jogállása:</a:t>
            </a:r>
          </a:p>
          <a:p>
            <a:pPr lvl="1" indent="-2286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hu-HU" sz="1600" dirty="0"/>
              <a:t>az államháztartásért felelős miniszter irányítása alá tartozó, központi hivatalként működő központi költségvetési szerv</a:t>
            </a:r>
          </a:p>
          <a:p>
            <a:pPr indent="-2286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hu-HU" b="1" dirty="0"/>
              <a:t>Feladatai:</a:t>
            </a:r>
          </a:p>
          <a:p>
            <a:pPr lvl="1" indent="-2286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hu-HU" sz="1600" dirty="0"/>
              <a:t>kezeli a </a:t>
            </a:r>
            <a:r>
              <a:rPr lang="hu-HU" sz="1600" b="1" dirty="0"/>
              <a:t>költségvetési előirányzatok</a:t>
            </a:r>
            <a:r>
              <a:rPr lang="hu-HU" sz="1600" dirty="0"/>
              <a:t>at, </a:t>
            </a:r>
            <a:r>
              <a:rPr lang="hu-HU" sz="1600" b="1" dirty="0"/>
              <a:t>fizetési számlá</a:t>
            </a:r>
            <a:r>
              <a:rPr lang="hu-HU" sz="1600" dirty="0"/>
              <a:t>t vezet, </a:t>
            </a:r>
            <a:r>
              <a:rPr lang="hu-HU" sz="1600" b="1" dirty="0"/>
              <a:t>pénzforgalmi finanszírozás</a:t>
            </a:r>
            <a:r>
              <a:rPr lang="hu-HU" sz="1600" dirty="0"/>
              <a:t>t végez</a:t>
            </a:r>
          </a:p>
          <a:p>
            <a:pPr lvl="1" indent="-2286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hu-HU" sz="1600" dirty="0"/>
              <a:t>közhiteles nyilvántartást (</a:t>
            </a:r>
            <a:r>
              <a:rPr lang="hu-HU" sz="1600" b="1" dirty="0"/>
              <a:t>törzskönyv</a:t>
            </a:r>
            <a:r>
              <a:rPr lang="hu-HU" sz="1600" dirty="0"/>
              <a:t>) vezet</a:t>
            </a:r>
          </a:p>
          <a:p>
            <a:pPr lvl="1" indent="-2286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hu-HU" sz="1600" dirty="0"/>
              <a:t>működteti a </a:t>
            </a:r>
            <a:r>
              <a:rPr lang="hu-HU" sz="1600" b="1" dirty="0"/>
              <a:t>központosított illetményszámfejtés</a:t>
            </a:r>
            <a:r>
              <a:rPr lang="hu-HU" sz="1600" dirty="0"/>
              <a:t>i rendszert</a:t>
            </a:r>
          </a:p>
          <a:p>
            <a:pPr lvl="1" indent="-2286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hu-HU" sz="1600" dirty="0"/>
              <a:t>folyósítja a </a:t>
            </a:r>
            <a:r>
              <a:rPr lang="hu-HU" sz="1600" b="1" dirty="0"/>
              <a:t>nyugdíj</a:t>
            </a:r>
            <a:r>
              <a:rPr lang="hu-HU" sz="1600" dirty="0"/>
              <a:t>akat és az ezzel kapcsolatos ellátásokat</a:t>
            </a:r>
          </a:p>
          <a:p>
            <a:pPr lvl="1" indent="-2286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hu-HU" sz="1600" dirty="0"/>
              <a:t>egyéb </a:t>
            </a:r>
            <a:r>
              <a:rPr lang="hu-HU" sz="1600" b="1" dirty="0"/>
              <a:t>támogatás</a:t>
            </a:r>
            <a:r>
              <a:rPr lang="hu-HU" sz="1600" dirty="0"/>
              <a:t>okat kezel</a:t>
            </a:r>
          </a:p>
          <a:p>
            <a:pPr lvl="1" indent="-2286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hu-HU" sz="1600" b="1" dirty="0"/>
              <a:t>befektetési</a:t>
            </a:r>
            <a:r>
              <a:rPr lang="hu-HU" sz="1600" dirty="0"/>
              <a:t> és kiegészítő befektetési </a:t>
            </a:r>
            <a:r>
              <a:rPr lang="hu-HU" sz="1600" b="1" dirty="0"/>
              <a:t>szolgáltatás</a:t>
            </a:r>
            <a:r>
              <a:rPr lang="hu-HU" sz="1600" dirty="0"/>
              <a:t>t nyújt az állam által kibocsátott, hitelviszonyt megtestesítő értékpapírok körében</a:t>
            </a:r>
          </a:p>
          <a:p>
            <a:pPr lvl="1" indent="-2286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hu-HU" sz="1600" dirty="0"/>
              <a:t>ellátja a </a:t>
            </a:r>
            <a:r>
              <a:rPr lang="hu-HU" sz="1600" b="1" dirty="0"/>
              <a:t>hatósági letét</a:t>
            </a:r>
            <a:r>
              <a:rPr lang="hu-HU" sz="1600" dirty="0"/>
              <a:t>ek őrzését, kezelését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848FE4B-F719-4C21-AF89-6C6E907B40BA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38200" y="1825625"/>
            <a:ext cx="10515600" cy="434975"/>
          </a:xfrm>
        </p:spPr>
        <p:txBody>
          <a:bodyPr vert="horz" wrap="square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hu-HU" sz="2400" b="1" dirty="0"/>
              <a:t>Az Magyar Államkincstár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33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87322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ctr" anchorCtr="1">
            <a:prstTxWarp prst="textNoShape">
              <a:avLst/>
            </a:prstTxWarp>
            <a:normAutofit/>
          </a:bodyPr>
          <a:lstStyle/>
          <a:p>
            <a:pPr algn="ctr"/>
            <a:r>
              <a:rPr 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2.3.2. A Magyar Államkincstár</a:t>
            </a:r>
            <a:br>
              <a:rPr 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operatív likviditásmenedzsmentje 2.</a:t>
            </a:r>
          </a:p>
        </p:txBody>
      </p:sp>
      <p:sp>
        <p:nvSpPr>
          <p:cNvPr id="5" name="TextBox 99"/>
          <p:cNvSpPr txBox="1"/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11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b="1" dirty="0"/>
              <a:t>Az államháztartás finanszírozási és pénzforgalmi rendje </a:t>
            </a:r>
            <a:r>
              <a:rPr lang="hu-HU" dirty="0"/>
              <a:t>az folyamat, amelynek keretében a kincstár az államháztartás bevételeinek és kiadásainak elszámolására szolgáló előirányzatokat – azok célja és funkciója szerint – finanszírozza és azok beszedésével, illetve felhasználásával kapcsolatos pénzforgalmi feladatokat teljesíti.</a:t>
            </a:r>
          </a:p>
          <a:p>
            <a:pPr indent="-228600">
              <a:lnSpc>
                <a:spcPct val="11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b="1" dirty="0"/>
              <a:t>A kincstár feladatai ezzel összefüggésben:</a:t>
            </a:r>
          </a:p>
          <a:p>
            <a:pPr marL="342891" indent="-228600">
              <a:lnSpc>
                <a:spcPct val="11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dirty="0"/>
              <a:t>költségvetési előirányzatok nyilvántartása és időarányos vagy teljesítésarányos finanszírozása</a:t>
            </a:r>
          </a:p>
          <a:p>
            <a:pPr marL="342891" indent="-228600">
              <a:lnSpc>
                <a:spcPct val="11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dirty="0"/>
              <a:t>kincstári kör és a kincstári körön kívüli számlatulajdonosok számláinak vezetése</a:t>
            </a:r>
          </a:p>
          <a:p>
            <a:pPr marL="342891" indent="-228600">
              <a:lnSpc>
                <a:spcPct val="11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dirty="0"/>
              <a:t>pénzügyi lebonyolítási feladatok ellátása, likviditásmenedzsment</a:t>
            </a:r>
          </a:p>
          <a:p>
            <a:pPr marL="342891" indent="-228600">
              <a:lnSpc>
                <a:spcPct val="11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dirty="0"/>
              <a:t>kincstári költségvetés vezetése</a:t>
            </a:r>
          </a:p>
          <a:p>
            <a:pPr marL="342891" indent="-228600">
              <a:lnSpc>
                <a:spcPct val="11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dirty="0"/>
              <a:t>nettó finanszírozási rendszer működtetése</a:t>
            </a: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34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9834888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79620" y="2507226"/>
            <a:ext cx="10864680" cy="2778688"/>
          </a:xfrm>
        </p:spPr>
        <p:txBody>
          <a:bodyPr>
            <a:normAutofit/>
          </a:bodyPr>
          <a:lstStyle/>
          <a:p>
            <a:r>
              <a:rPr lang="hu-HU" altLang="hu-HU" sz="4400" kern="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3. fejezet</a:t>
            </a:r>
            <a:br>
              <a:rPr lang="hu-HU" altLang="hu-HU" sz="4400" kern="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hu-HU" altLang="hu-HU" sz="4400" kern="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Monetáris kormányzás </a:t>
            </a:r>
            <a:endParaRPr lang="hu-HU" sz="4400" kern="0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4642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hu-HU" sz="2900" dirty="0">
                <a:solidFill>
                  <a:srgbClr val="C00000"/>
                </a:solidFill>
              </a:rPr>
              <a:t>3. Fejezet oktatási célkitűzései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b="1" dirty="0"/>
              <a:t>A hallgató</a:t>
            </a:r>
          </a:p>
          <a:p>
            <a:r>
              <a:rPr lang="hu-HU" sz="1800" dirty="0"/>
              <a:t>kapjon átfogó képet a pénzügyi piac rendszerének alaprendeltetéséről, intézményeiről és aktuális szabályozásáról</a:t>
            </a:r>
          </a:p>
          <a:p>
            <a:r>
              <a:rPr lang="hu-HU" sz="1800" dirty="0"/>
              <a:t>ismerje meg a Magyar Nemzeti Bank monetáris eszköztárát, mikro- és </a:t>
            </a:r>
            <a:r>
              <a:rPr lang="hu-HU" sz="1800" dirty="0" err="1"/>
              <a:t>makroprudenciális</a:t>
            </a:r>
            <a:r>
              <a:rPr lang="hu-HU" sz="1800" dirty="0"/>
              <a:t> szabályozási rendszerét</a:t>
            </a:r>
          </a:p>
          <a:p>
            <a:r>
              <a:rPr lang="hu-HU" sz="1800" dirty="0"/>
              <a:t>legyen tisztában a pénzügyi fogyasztóvédelem alapfogalmaival, legyen képes értelmezni azt, továbbá ismerje az ügyfélvédelmet szolgáló pénzalapok jogi szabályozását és működési mechanizmusait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36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869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hu-HU" sz="2900" dirty="0">
                <a:solidFill>
                  <a:srgbClr val="C00000"/>
                </a:solidFill>
              </a:rPr>
              <a:t>3.1.1. A pénzügyi piac rendszerének alapjai 1.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 hangingPunct="0">
              <a:buNone/>
            </a:pPr>
            <a:r>
              <a:rPr lang="hu-HU" sz="2400" b="1" dirty="0"/>
              <a:t>A pénzügyi piac</a:t>
            </a:r>
          </a:p>
          <a:p>
            <a:pPr hangingPunct="0"/>
            <a:r>
              <a:rPr lang="hu-HU" sz="1800" i="1" dirty="0"/>
              <a:t>fogalma</a:t>
            </a:r>
            <a:r>
              <a:rPr lang="hu-HU" sz="1800" dirty="0"/>
              <a:t>: az az intézményegyüttes, amely </a:t>
            </a:r>
            <a:r>
              <a:rPr lang="hu-HU" sz="1800" b="1" dirty="0"/>
              <a:t>kapcsolatot teremt a megtakarítások </a:t>
            </a:r>
            <a:r>
              <a:rPr lang="hu-HU" sz="1800" b="1" dirty="0" err="1"/>
              <a:t>létrehozói</a:t>
            </a:r>
            <a:r>
              <a:rPr lang="hu-HU" sz="1800" b="1" dirty="0"/>
              <a:t> és</a:t>
            </a:r>
            <a:r>
              <a:rPr lang="hu-HU" sz="1800" dirty="0"/>
              <a:t> a pénz ideiglenes és tartós </a:t>
            </a:r>
            <a:r>
              <a:rPr lang="hu-HU" sz="1800" b="1" dirty="0"/>
              <a:t>felhasználói között</a:t>
            </a:r>
            <a:r>
              <a:rPr lang="hu-HU" sz="1800" dirty="0"/>
              <a:t>, vagyis a pénzügyi rendszer olyan alrendszere, ahol a pénz használati joga cserél gazdát meghatározott feltételekkel, megszabott időre</a:t>
            </a:r>
          </a:p>
          <a:p>
            <a:pPr hangingPunct="0"/>
            <a:r>
              <a:rPr lang="hu-HU" sz="1800" i="1" dirty="0"/>
              <a:t>két része</a:t>
            </a:r>
            <a:r>
              <a:rPr lang="hu-HU" sz="1800" dirty="0"/>
              <a:t>:</a:t>
            </a:r>
          </a:p>
          <a:p>
            <a:pPr lvl="1" hangingPunct="0"/>
            <a:r>
              <a:rPr lang="hu-HU" sz="1800" b="1" dirty="0"/>
              <a:t>pénzpiac</a:t>
            </a:r>
            <a:r>
              <a:rPr lang="hu-HU" sz="1800" dirty="0"/>
              <a:t>: rövid (egyévesnél rövidebb) lejárató kölcsöntőkék átcsoportosítása</a:t>
            </a:r>
          </a:p>
          <a:p>
            <a:pPr lvl="1" hangingPunct="0"/>
            <a:r>
              <a:rPr lang="hu-HU" sz="1800" b="1" dirty="0"/>
              <a:t>tőkepiac</a:t>
            </a:r>
            <a:r>
              <a:rPr lang="hu-HU" sz="1800" dirty="0"/>
              <a:t>: hosszabb lejáratú vagy lejárat nélküli kölcsöntőkék átcsoportosítása</a:t>
            </a:r>
          </a:p>
          <a:p>
            <a:pPr hangingPunct="0"/>
            <a:r>
              <a:rPr lang="hu-HU" sz="1800" i="1" dirty="0"/>
              <a:t>szereplői</a:t>
            </a:r>
            <a:r>
              <a:rPr lang="hu-HU" sz="1800" dirty="0"/>
              <a:t>:</a:t>
            </a:r>
          </a:p>
          <a:p>
            <a:pPr lvl="1" hangingPunct="0"/>
            <a:r>
              <a:rPr lang="hu-HU" sz="1800" b="1" dirty="0"/>
              <a:t>megtakarítók</a:t>
            </a:r>
            <a:r>
              <a:rPr lang="hu-HU" sz="1800" dirty="0"/>
              <a:t> és </a:t>
            </a:r>
            <a:r>
              <a:rPr lang="hu-HU" sz="1800" b="1" dirty="0"/>
              <a:t>beruházók</a:t>
            </a:r>
            <a:r>
              <a:rPr lang="hu-HU" sz="1800" dirty="0"/>
              <a:t> (pl. hitelfelvevők, részvénykibocsátók)</a:t>
            </a:r>
          </a:p>
          <a:p>
            <a:pPr lvl="1" hangingPunct="0"/>
            <a:r>
              <a:rPr lang="hu-HU" sz="1800" b="1" dirty="0"/>
              <a:t>pénzügyi közvetítők </a:t>
            </a:r>
            <a:r>
              <a:rPr lang="hu-HU" sz="1800" dirty="0"/>
              <a:t>(pl. hitelintézet, befektetési alap, biztosítók, magánnyugdíjpénztárak)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37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21719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="ctr">
            <a:prstTxWarp prst="textNoShape">
              <a:avLst/>
            </a:prstTxWarp>
            <a:normAutofit/>
          </a:bodyPr>
          <a:lstStyle/>
          <a:p>
            <a:pPr algn="ctr"/>
            <a:r>
              <a:rPr lang="hu-HU" altLang="hu-HU" sz="2900" dirty="0">
                <a:solidFill>
                  <a:srgbClr val="C00000"/>
                </a:solidFill>
              </a:rPr>
              <a:t>3.1.1. A pénzügyi piac rendszerének alapjai 2.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5C6FC276-DF46-4943-BB2A-7AED32E9AA1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27452" y="1347538"/>
            <a:ext cx="5737095" cy="5153902"/>
          </a:xfrm>
          <a:prstGeom prst="rect">
            <a:avLst/>
          </a:prstGeom>
          <a:noFill/>
        </p:spPr>
      </p:pic>
      <p:sp>
        <p:nvSpPr>
          <p:cNvPr id="2" name="Dia számának helye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38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2906917"/>
      </p:ext>
    </p:extLst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>
            <a:extLst>
              <a:ext uri="{FF2B5EF4-FFF2-40B4-BE49-F238E27FC236}">
                <a16:creationId xmlns:a16="http://schemas.microsoft.com/office/drawing/2014/main" id="{AB70E9DE-EA52-E93E-5E9C-A4F706091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548" y="1825625"/>
            <a:ext cx="10060903" cy="4351338"/>
          </a:xfrm>
          <a:prstGeom prst="rect">
            <a:avLst/>
          </a:prstGeom>
          <a:noFill/>
        </p:spPr>
      </p:pic>
      <p:sp>
        <p:nvSpPr>
          <p:cNvPr id="2" name="Dia számának helye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39</a:t>
            </a:fld>
            <a:endParaRPr lang="hu-HU"/>
          </a:p>
        </p:txBody>
      </p:sp>
      <p:sp>
        <p:nvSpPr>
          <p:cNvPr id="12" name="Cím 2">
            <a:extLst>
              <a:ext uri="{FF2B5EF4-FFF2-40B4-BE49-F238E27FC236}">
                <a16:creationId xmlns:a16="http://schemas.microsoft.com/office/drawing/2014/main" id="{E836709A-441F-166F-1083-2CD7D16ED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hu-HU" altLang="hu-HU" sz="2900" b="1" kern="1200" dirty="0">
                <a:solidFill>
                  <a:srgbClr val="C00000"/>
                </a:solidFill>
              </a:rPr>
              <a:t>3.1.2. A pénzügyi piac</a:t>
            </a:r>
            <a:br>
              <a:rPr lang="hu-HU" altLang="hu-HU" sz="2900" b="1" kern="1200" dirty="0">
                <a:solidFill>
                  <a:srgbClr val="C00000"/>
                </a:solidFill>
              </a:rPr>
            </a:br>
            <a:r>
              <a:rPr lang="hu-HU" altLang="hu-HU" sz="2900" b="1" kern="1200" dirty="0">
                <a:solidFill>
                  <a:srgbClr val="C00000"/>
                </a:solidFill>
              </a:rPr>
              <a:t>intézményei és szabályozásuk 1.</a:t>
            </a:r>
          </a:p>
        </p:txBody>
      </p:sp>
    </p:spTree>
    <p:extLst>
      <p:ext uri="{BB962C8B-B14F-4D97-AF65-F5344CB8AC3E}">
        <p14:creationId xmlns:p14="http://schemas.microsoft.com/office/powerpoint/2010/main" val="2530744329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="ctr" anchorCtr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hu-HU" altLang="hu-HU" sz="2900" dirty="0">
                <a:solidFill>
                  <a:srgbClr val="C00000"/>
                </a:solidFill>
              </a:rPr>
              <a:t>Az 1. fejezet célkitűzései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hu-HU" sz="2400" b="1" dirty="0"/>
              <a:t>A hallgató szerezzen ismereteket</a:t>
            </a:r>
          </a:p>
          <a:p>
            <a:pPr>
              <a:spcBef>
                <a:spcPts val="200"/>
              </a:spcBef>
              <a:buNone/>
              <a:defRPr/>
            </a:pPr>
            <a:endParaRPr lang="hu-HU" sz="1800" dirty="0"/>
          </a:p>
          <a:p>
            <a:pPr>
              <a:buClr>
                <a:srgbClr val="000000"/>
              </a:buClr>
              <a:defRPr/>
            </a:pPr>
            <a:r>
              <a:rPr lang="hu-HU" sz="1800" dirty="0"/>
              <a:t>a pénzügyi kultúránk kialakulásáról</a:t>
            </a:r>
          </a:p>
          <a:p>
            <a:pPr>
              <a:buClr>
                <a:srgbClr val="000000"/>
              </a:buClr>
              <a:defRPr/>
            </a:pPr>
            <a:r>
              <a:rPr lang="hu-HU" sz="1800" dirty="0"/>
              <a:t>a pénz gazdaságszervező szerepéről</a:t>
            </a:r>
          </a:p>
          <a:p>
            <a:pPr>
              <a:buClr>
                <a:srgbClr val="000000"/>
              </a:buClr>
              <a:defRPr/>
            </a:pPr>
            <a:r>
              <a:rPr lang="hu-HU" sz="1800" dirty="0"/>
              <a:t>a pénzügyi és költségvetési igazgatás  rendeltetéséről</a:t>
            </a:r>
          </a:p>
          <a:p>
            <a:pPr>
              <a:buClr>
                <a:srgbClr val="000000"/>
              </a:buClr>
              <a:defRPr/>
            </a:pPr>
            <a:r>
              <a:rPr lang="hu-HU" sz="1800" dirty="0"/>
              <a:t>a magyar pénzügyi kormányzás fejlődéstörténetéről </a:t>
            </a:r>
            <a:br>
              <a:rPr lang="hu-HU" sz="1800" dirty="0"/>
            </a:br>
            <a:r>
              <a:rPr lang="hu-HU" sz="1800" dirty="0"/>
              <a:t>és jelenlegi magyar modelljéről</a:t>
            </a: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7756821"/>
      </p:ext>
    </p:extLst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4294967295"/>
          </p:nvPr>
        </p:nvSpPr>
        <p:spPr>
          <a:xfrm>
            <a:off x="-112294" y="-64014"/>
            <a:ext cx="2223207" cy="394405"/>
          </a:xfrm>
        </p:spPr>
        <p:txBody>
          <a:bodyPr/>
          <a:lstStyle/>
          <a:p>
            <a:fld id="{DA0562B0-F6D4-432C-89C7-AD4E8E1A050C}" type="slidenum">
              <a:rPr lang="hu-HU" smtClean="0"/>
              <a:pPr/>
              <a:t>40</a:t>
            </a:fld>
            <a:endParaRPr lang="hu-HU" dirty="0"/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527B2F18-0B77-2842-B9A1-B0BCF4B69E6E}"/>
              </a:ext>
            </a:extLst>
          </p:cNvPr>
          <p:cNvSpPr txBox="1"/>
          <p:nvPr/>
        </p:nvSpPr>
        <p:spPr>
          <a:xfrm>
            <a:off x="1179097" y="2411055"/>
            <a:ext cx="5158800" cy="3808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kern="0" dirty="0">
                <a:latin typeface="+mj-lt"/>
                <a:ea typeface="ＭＳ Ｐゴシック" pitchFamily="16"/>
                <a:cs typeface="Times New Roman" panose="02020603050405020304" pitchFamily="18" charset="0"/>
              </a:rPr>
              <a:t>A hitelintézet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i="1" kern="0" dirty="0">
                <a:latin typeface="+mj-lt"/>
                <a:ea typeface="ＭＳ Ｐゴシック" pitchFamily="16"/>
                <a:cs typeface="Times New Roman" panose="02020603050405020304" pitchFamily="18" charset="0"/>
              </a:rPr>
              <a:t>fogalma</a:t>
            </a:r>
            <a:r>
              <a:rPr lang="hu-HU" kern="0" dirty="0">
                <a:latin typeface="+mj-lt"/>
                <a:ea typeface="ＭＳ Ｐゴシック" pitchFamily="16"/>
                <a:cs typeface="Times New Roman" panose="02020603050405020304" pitchFamily="18" charset="0"/>
              </a:rPr>
              <a:t>: olyan pénzügyi intézmény, amely </a:t>
            </a:r>
            <a:r>
              <a:rPr lang="hu-HU" b="1" kern="0" dirty="0">
                <a:latin typeface="+mj-lt"/>
                <a:ea typeface="ＭＳ Ｐゴシック" pitchFamily="16"/>
                <a:cs typeface="Times New Roman" panose="02020603050405020304" pitchFamily="18" charset="0"/>
              </a:rPr>
              <a:t>legalább</a:t>
            </a: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b="1" kern="0" dirty="0">
                <a:latin typeface="+mj-lt"/>
                <a:ea typeface="ＭＳ Ｐゴシック" pitchFamily="16"/>
                <a:cs typeface="Times New Roman" panose="02020603050405020304" pitchFamily="18" charset="0"/>
              </a:rPr>
              <a:t>betétet gyűjt </a:t>
            </a:r>
            <a:r>
              <a:rPr lang="hu-HU" kern="0" dirty="0">
                <a:latin typeface="+mj-lt"/>
                <a:ea typeface="ＭＳ Ｐゴシック" pitchFamily="16"/>
                <a:cs typeface="Times New Roman" panose="02020603050405020304" pitchFamily="18" charset="0"/>
              </a:rPr>
              <a:t>vagy más visszafizetendő pénzeszközt fogad el a nyilvánosságtól</a:t>
            </a: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b="1" kern="0" dirty="0">
                <a:latin typeface="+mj-lt"/>
                <a:ea typeface="ＭＳ Ｐゴシック" pitchFamily="16"/>
                <a:cs typeface="Times New Roman" panose="02020603050405020304" pitchFamily="18" charset="0"/>
              </a:rPr>
              <a:t>hitelt és pénzkölcsönt nyújt</a:t>
            </a:r>
          </a:p>
          <a:p>
            <a:pPr lvl="1">
              <a:lnSpc>
                <a:spcPct val="90000"/>
              </a:lnSpc>
              <a:spcBef>
                <a:spcPts val="100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kern="0" dirty="0">
                <a:latin typeface="+mj-lt"/>
                <a:ea typeface="ＭＳ Ｐゴシック" pitchFamily="16"/>
                <a:cs typeface="Times New Roman" panose="02020603050405020304" pitchFamily="18" charset="0"/>
              </a:rPr>
              <a:t>(kizárólag a hitelintézet jogosult betétgyűjtésre és pénzváltási tevékenység végzésére)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i="1" kern="0" dirty="0">
                <a:latin typeface="+mj-lt"/>
                <a:ea typeface="ＭＳ Ｐゴシック" pitchFamily="16"/>
                <a:cs typeface="Times New Roman" panose="02020603050405020304" pitchFamily="18" charset="0"/>
              </a:rPr>
              <a:t>típusai</a:t>
            </a:r>
            <a:r>
              <a:rPr lang="hu-HU" kern="0" dirty="0">
                <a:latin typeface="+mj-lt"/>
                <a:ea typeface="ＭＳ Ｐゴシック" pitchFamily="16"/>
                <a:cs typeface="Times New Roman" panose="02020603050405020304" pitchFamily="18" charset="0"/>
              </a:rPr>
              <a:t>: bank, szakosított hitelintézet, szövetkezeti hitelintézet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F65F3233-A8B5-0741-93BF-7691F8332B7B}"/>
              </a:ext>
            </a:extLst>
          </p:cNvPr>
          <p:cNvSpPr txBox="1"/>
          <p:nvPr/>
        </p:nvSpPr>
        <p:spPr>
          <a:xfrm>
            <a:off x="6520542" y="2411054"/>
            <a:ext cx="5158800" cy="3808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813">
              <a:lnSpc>
                <a:spcPct val="90000"/>
              </a:lnSpc>
              <a:spcBef>
                <a:spcPts val="100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kern="0" dirty="0">
                <a:latin typeface="+mj-lt"/>
                <a:ea typeface="ＭＳ Ｐゴシック" pitchFamily="16"/>
                <a:cs typeface="Times New Roman" panose="02020603050405020304" pitchFamily="18" charset="0"/>
              </a:rPr>
              <a:t>A pénzügyi vállalkozás</a:t>
            </a:r>
          </a:p>
          <a:p>
            <a:pPr marL="23813">
              <a:lnSpc>
                <a:spcPct val="90000"/>
              </a:lnSpc>
              <a:spcBef>
                <a:spcPts val="1000"/>
              </a:spcBef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kern="0" dirty="0">
                <a:latin typeface="+mj-lt"/>
                <a:ea typeface="ＭＳ Ｐゴシック" pitchFamily="16"/>
                <a:cs typeface="Times New Roman" panose="02020603050405020304" pitchFamily="18" charset="0"/>
              </a:rPr>
              <a:t>olyan pénzügyi intézmény, amely </a:t>
            </a:r>
            <a:r>
              <a:rPr lang="hu-HU" b="1" kern="0" dirty="0">
                <a:latin typeface="+mj-lt"/>
                <a:ea typeface="ＭＳ Ｐゴシック" pitchFamily="16"/>
                <a:cs typeface="Times New Roman" panose="02020603050405020304" pitchFamily="18" charset="0"/>
              </a:rPr>
              <a:t>egy vagy több pénzügyi szolgáltatást nyújt</a:t>
            </a:r>
            <a:r>
              <a:rPr lang="hu-HU" kern="0" dirty="0">
                <a:latin typeface="+mj-lt"/>
                <a:ea typeface="ＭＳ Ｐゴシック" pitchFamily="16"/>
                <a:cs typeface="Times New Roman" panose="02020603050405020304" pitchFamily="18" charset="0"/>
              </a:rPr>
              <a:t>, illetve fizetési rendszer működtetését végzi </a:t>
            </a:r>
            <a:r>
              <a:rPr lang="hu-HU" b="1" kern="0" dirty="0">
                <a:latin typeface="+mj-lt"/>
                <a:ea typeface="ＭＳ Ｐゴシック" pitchFamily="16"/>
                <a:cs typeface="Times New Roman" panose="02020603050405020304" pitchFamily="18" charset="0"/>
              </a:rPr>
              <a:t>a következők kivételével</a:t>
            </a:r>
            <a:r>
              <a:rPr lang="hu-HU" kern="0" dirty="0">
                <a:latin typeface="+mj-lt"/>
                <a:ea typeface="ＭＳ Ｐゴシック" pitchFamily="16"/>
                <a:cs typeface="Times New Roman" panose="02020603050405020304" pitchFamily="18" charset="0"/>
              </a:rPr>
              <a:t>:</a:t>
            </a:r>
          </a:p>
          <a:p>
            <a:pPr marL="366713" indent="-3429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kern="0" dirty="0">
                <a:latin typeface="+mj-lt"/>
                <a:ea typeface="ＭＳ Ｐゴシック" pitchFamily="16"/>
                <a:cs typeface="Times New Roman" panose="02020603050405020304" pitchFamily="18" charset="0"/>
              </a:rPr>
              <a:t>betét vagy más visszafizetendő pénzeszköz nyilvánosságtól történő elfogadása</a:t>
            </a:r>
          </a:p>
          <a:p>
            <a:pPr marL="366713" indent="-3429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kern="0" dirty="0">
                <a:latin typeface="+mj-lt"/>
                <a:ea typeface="ＭＳ Ｐゴシック" pitchFamily="16"/>
                <a:cs typeface="Times New Roman" panose="02020603050405020304" pitchFamily="18" charset="0"/>
              </a:rPr>
              <a:t>pénzforgalmi szolgáltatás nyújtása</a:t>
            </a:r>
          </a:p>
          <a:p>
            <a:pPr marL="366713" indent="-3429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kern="0" dirty="0">
                <a:latin typeface="+mj-lt"/>
                <a:ea typeface="ＭＳ Ｐゴシック" pitchFamily="16"/>
                <a:cs typeface="Times New Roman" panose="02020603050405020304" pitchFamily="18" charset="0"/>
              </a:rPr>
              <a:t>elektronikus pénz kibocsátása</a:t>
            </a:r>
          </a:p>
          <a:p>
            <a:pPr marL="366713" indent="-3429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kern="0" dirty="0">
                <a:latin typeface="+mj-lt"/>
                <a:ea typeface="ＭＳ Ｐゴシック" pitchFamily="16"/>
                <a:cs typeface="Times New Roman" panose="02020603050405020304" pitchFamily="18" charset="0"/>
              </a:rPr>
              <a:t>pénzváltás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FFA18BD4-1E47-6140-8273-BC0F6D98CB10}"/>
              </a:ext>
            </a:extLst>
          </p:cNvPr>
          <p:cNvSpPr txBox="1"/>
          <p:nvPr/>
        </p:nvSpPr>
        <p:spPr>
          <a:xfrm>
            <a:off x="1147014" y="1873321"/>
            <a:ext cx="5129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latin typeface="+mj-lt"/>
                <a:cs typeface="Times New Roman" panose="02020603050405020304" pitchFamily="18" charset="0"/>
              </a:rPr>
              <a:t>A pénzügyi intézmény</a:t>
            </a:r>
            <a:endParaRPr lang="hu-HU" sz="24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C6A8853-7F33-C54A-B82C-3F4BA9C2AA0E}"/>
              </a:ext>
            </a:extLst>
          </p:cNvPr>
          <p:cNvSpPr txBox="1">
            <a:spLocks/>
          </p:cNvSpPr>
          <p:nvPr/>
        </p:nvSpPr>
        <p:spPr bwMode="auto">
          <a:xfrm>
            <a:off x="838200" y="365125"/>
            <a:ext cx="10515600" cy="13255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ctr">
            <a:prstTxWarp prst="textNoShape">
              <a:avLst/>
            </a:prstTxWarp>
            <a:norm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spcAft>
                <a:spcPts val="600"/>
              </a:spcAft>
            </a:pPr>
            <a:r>
              <a:rPr lang="hu-HU" alt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3.1.2. A pénzügyi piac</a:t>
            </a:r>
            <a:br>
              <a:rPr lang="hu-HU" alt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hu-HU" alt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intézményei és szabályozásuk 2.</a:t>
            </a:r>
          </a:p>
        </p:txBody>
      </p:sp>
    </p:spTree>
    <p:extLst>
      <p:ext uri="{BB962C8B-B14F-4D97-AF65-F5344CB8AC3E}">
        <p14:creationId xmlns:p14="http://schemas.microsoft.com/office/powerpoint/2010/main" val="1682945170"/>
      </p:ext>
    </p:extLst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5316325-7408-F045-928E-12046DCCA358}"/>
              </a:ext>
            </a:extLst>
          </p:cNvPr>
          <p:cNvSpPr txBox="1">
            <a:spLocks/>
          </p:cNvSpPr>
          <p:nvPr/>
        </p:nvSpPr>
        <p:spPr bwMode="auto">
          <a:xfrm>
            <a:off x="838200" y="365125"/>
            <a:ext cx="10515600" cy="13255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ctr">
            <a:prstTxWarp prst="textNoShape">
              <a:avLst/>
            </a:prstTxWarp>
            <a:norm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spcAft>
                <a:spcPts val="600"/>
              </a:spcAft>
            </a:pPr>
            <a:r>
              <a:rPr lang="hu-HU" alt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3.1.2. A pénzügyi piac</a:t>
            </a:r>
            <a:br>
              <a:rPr lang="hu-HU" alt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hu-HU" alt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intézményei és szabályozásuk 3.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spcBef>
                <a:spcPts val="500"/>
              </a:spcBef>
              <a:buNone/>
            </a:pPr>
            <a:r>
              <a:rPr lang="hu-HU" sz="1800" dirty="0"/>
              <a:t>A </a:t>
            </a:r>
            <a:r>
              <a:rPr lang="hu-HU" sz="2400" b="1" dirty="0"/>
              <a:t>hitelintézet</a:t>
            </a:r>
            <a:r>
              <a:rPr lang="hu-HU" sz="1800" dirty="0"/>
              <a:t> – alapításának és működésének garanciális feltételei keretében – </a:t>
            </a:r>
          </a:p>
          <a:p>
            <a:pPr>
              <a:spcBef>
                <a:spcPts val="500"/>
              </a:spcBef>
            </a:pPr>
            <a:r>
              <a:rPr lang="hu-HU" sz="1800" b="1" dirty="0"/>
              <a:t>saját tőkéjének összege </a:t>
            </a:r>
            <a:r>
              <a:rPr lang="hu-HU" sz="1800" dirty="0"/>
              <a:t>nem lehet kevesebb az engedélyezés feltételeként számára előírt jegyzett tőke összegénél</a:t>
            </a:r>
          </a:p>
          <a:p>
            <a:pPr>
              <a:spcBef>
                <a:spcPts val="500"/>
              </a:spcBef>
            </a:pPr>
            <a:r>
              <a:rPr lang="hu-HU" sz="1800" dirty="0"/>
              <a:t>az általa végzett tevékenység kockázatának fedezetét mindenkor biztosító megfelelő nagyságú </a:t>
            </a:r>
            <a:r>
              <a:rPr lang="hu-HU" sz="1800" b="1" dirty="0"/>
              <a:t>szavatoló tőkével </a:t>
            </a:r>
            <a:r>
              <a:rPr lang="hu-HU" sz="1800" dirty="0"/>
              <a:t>kell, hogy rendelkezzen</a:t>
            </a:r>
          </a:p>
          <a:p>
            <a:pPr>
              <a:spcBef>
                <a:spcPts val="500"/>
              </a:spcBef>
            </a:pPr>
            <a:r>
              <a:rPr lang="hu-HU" sz="1800" dirty="0"/>
              <a:t>hitelezési kockázatára a Hpt.-ben meghatározott számítási módszertan szerint megállapított mértéke 8%-</a:t>
            </a:r>
            <a:r>
              <a:rPr lang="hu-HU" sz="1800" dirty="0" err="1"/>
              <a:t>ának</a:t>
            </a:r>
            <a:r>
              <a:rPr lang="hu-HU" sz="1800" dirty="0"/>
              <a:t> megfelelő – a fizetőképesség mérését szolgáló – </a:t>
            </a:r>
            <a:r>
              <a:rPr lang="hu-HU" sz="1800" b="1" dirty="0"/>
              <a:t>tőkemegfelelési mutatót </a:t>
            </a:r>
            <a:r>
              <a:rPr lang="hu-HU" sz="1800" dirty="0"/>
              <a:t>kell fenntartania</a:t>
            </a:r>
          </a:p>
          <a:p>
            <a:pPr>
              <a:spcBef>
                <a:spcPts val="500"/>
              </a:spcBef>
            </a:pPr>
            <a:r>
              <a:rPr lang="hu-HU" sz="1800" dirty="0"/>
              <a:t>a tárgyévi adózott eredményének 10%-át a tevékenységéből eredő veszteségek rendezésére </a:t>
            </a:r>
            <a:r>
              <a:rPr lang="hu-HU" sz="1800" b="1" dirty="0"/>
              <a:t>általános tartalékot</a:t>
            </a:r>
            <a:r>
              <a:rPr lang="hu-HU" sz="1800" dirty="0"/>
              <a:t>, továbbá a tevékenységéből eredő valamennyi kockázat fedezésére </a:t>
            </a:r>
            <a:r>
              <a:rPr lang="hu-HU" sz="1800" b="1" dirty="0"/>
              <a:t>kockázati céltartalékot </a:t>
            </a:r>
            <a:r>
              <a:rPr lang="hu-HU" sz="1800" dirty="0"/>
              <a:t>kell, hogy képezzen</a:t>
            </a:r>
          </a:p>
          <a:p>
            <a:pPr>
              <a:spcBef>
                <a:spcPts val="500"/>
              </a:spcBef>
            </a:pPr>
            <a:r>
              <a:rPr lang="hu-HU" sz="1800" dirty="0"/>
              <a:t>rendszeresen értékeli és minősíti eszközeit, vállalt kötelezettségeit, valamint egyéb kihelyezéseit</a:t>
            </a:r>
          </a:p>
          <a:p>
            <a:pPr>
              <a:spcBef>
                <a:spcPts val="500"/>
              </a:spcBef>
            </a:pPr>
            <a:r>
              <a:rPr lang="hu-HU" sz="1800" dirty="0"/>
              <a:t>köteles az Országos Betétbiztosítási Alaphoz csatlakozni és meghatározott befizetést teljesíteni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41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25322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A089F4E-E4F8-3946-92E3-96B6B7923336}"/>
              </a:ext>
            </a:extLst>
          </p:cNvPr>
          <p:cNvSpPr txBox="1">
            <a:spLocks/>
          </p:cNvSpPr>
          <p:nvPr/>
        </p:nvSpPr>
        <p:spPr bwMode="auto">
          <a:xfrm>
            <a:off x="838200" y="365125"/>
            <a:ext cx="10515600" cy="13255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ctr">
            <a:prstTxWarp prst="textNoShape">
              <a:avLst/>
            </a:prstTxWarp>
            <a:norm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spcAft>
                <a:spcPts val="600"/>
              </a:spcAft>
            </a:pPr>
            <a:r>
              <a:rPr lang="hu-HU" alt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3.1.2. A pénzügyi piac</a:t>
            </a:r>
            <a:br>
              <a:rPr lang="hu-HU" alt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hu-HU" alt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intézményei és szabályozásuk 4.</a:t>
            </a:r>
          </a:p>
        </p:txBody>
      </p:sp>
      <p:sp>
        <p:nvSpPr>
          <p:cNvPr id="3" name="Content Placeholder 3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spcBef>
                <a:spcPts val="600"/>
              </a:spcBef>
              <a:buNone/>
              <a:defRPr/>
            </a:pPr>
            <a:r>
              <a:rPr lang="hu-HU" sz="2400" b="1" dirty="0"/>
              <a:t>A tőzsde</a:t>
            </a:r>
          </a:p>
          <a:p>
            <a:pPr>
              <a:spcBef>
                <a:spcPts val="600"/>
              </a:spcBef>
              <a:defRPr/>
            </a:pPr>
            <a:r>
              <a:rPr lang="hu-HU" sz="1800" dirty="0"/>
              <a:t>A tőzsde </a:t>
            </a:r>
            <a:r>
              <a:rPr lang="hu-HU" sz="1800" b="1" dirty="0"/>
              <a:t>nyilvános, koncentrált és szervezett piac</a:t>
            </a:r>
            <a:r>
              <a:rPr lang="hu-HU" sz="1800" dirty="0"/>
              <a:t>, amely a tőzsdén forgalmazott pénzügyi eszköz, deviza és áru szervezett, szabványosított kereskedését üzletszerűen bonyolítja le</a:t>
            </a:r>
          </a:p>
          <a:p>
            <a:pPr>
              <a:spcBef>
                <a:spcPts val="600"/>
              </a:spcBef>
              <a:defRPr/>
            </a:pPr>
            <a:r>
              <a:rPr lang="hu-HU" sz="1800" dirty="0"/>
              <a:t>A tőzsde jogi személy, alapításához az </a:t>
            </a:r>
            <a:r>
              <a:rPr lang="hu-HU" sz="1800" b="1" dirty="0"/>
              <a:t>MNB</a:t>
            </a:r>
            <a:r>
              <a:rPr lang="hu-HU" sz="1800" dirty="0"/>
              <a:t> mint felügyeleti hatóság </a:t>
            </a:r>
            <a:r>
              <a:rPr lang="hu-HU" sz="1800" b="1" dirty="0"/>
              <a:t>engedélye szükséges</a:t>
            </a:r>
          </a:p>
          <a:p>
            <a:pPr>
              <a:spcBef>
                <a:spcPts val="600"/>
              </a:spcBef>
              <a:defRPr/>
            </a:pPr>
            <a:r>
              <a:rPr lang="hu-HU" sz="1800" dirty="0"/>
              <a:t>A tőzsdén csak </a:t>
            </a:r>
            <a:r>
              <a:rPr lang="hu-HU" sz="1800" b="1" dirty="0"/>
              <a:t>tőzsdetag</a:t>
            </a:r>
            <a:r>
              <a:rPr lang="hu-HU" sz="1800" dirty="0"/>
              <a:t> vehet részt, ügyletkötésre </a:t>
            </a:r>
            <a:r>
              <a:rPr lang="hu-HU" sz="1800" b="1" dirty="0"/>
              <a:t>alkusz útján </a:t>
            </a:r>
            <a:r>
              <a:rPr lang="hu-HU" sz="1800" dirty="0"/>
              <a:t>van lehetőség</a:t>
            </a:r>
          </a:p>
          <a:p>
            <a:pPr>
              <a:spcBef>
                <a:spcPts val="600"/>
              </a:spcBef>
              <a:defRPr/>
            </a:pPr>
            <a:r>
              <a:rPr lang="hu-HU" sz="1800" dirty="0"/>
              <a:t>A tőzsdei ügylet lehet </a:t>
            </a:r>
            <a:r>
              <a:rPr lang="hu-HU" sz="1800" b="1" dirty="0"/>
              <a:t>azonnali</a:t>
            </a:r>
            <a:r>
              <a:rPr lang="hu-HU" sz="1800" dirty="0"/>
              <a:t>, </a:t>
            </a:r>
            <a:r>
              <a:rPr lang="hu-HU" sz="1800" b="1" dirty="0"/>
              <a:t>határidős</a:t>
            </a:r>
            <a:r>
              <a:rPr lang="hu-HU" sz="1800" dirty="0"/>
              <a:t> vagy </a:t>
            </a:r>
            <a:r>
              <a:rPr lang="hu-HU" sz="1800" b="1" dirty="0"/>
              <a:t>opciós</a:t>
            </a:r>
            <a:r>
              <a:rPr lang="hu-HU" sz="1800" dirty="0"/>
              <a:t> ügylet és ezek kombinációja</a:t>
            </a:r>
          </a:p>
          <a:p>
            <a:pPr>
              <a:spcBef>
                <a:spcPts val="600"/>
              </a:spcBef>
              <a:defRPr/>
            </a:pPr>
            <a:r>
              <a:rPr lang="hu-HU" sz="1800" dirty="0"/>
              <a:t>A tőzsdei és a tőzsdén kívüli (OTC-piaci) elszámolásokat a Tpt. és a Hpt. alapján elszámolóházként működő </a:t>
            </a:r>
            <a:r>
              <a:rPr lang="hu-HU" sz="1800" b="1" dirty="0"/>
              <a:t>KELER </a:t>
            </a:r>
            <a:r>
              <a:rPr lang="hu-HU" sz="1800" b="1" dirty="0" err="1"/>
              <a:t>Zrt</a:t>
            </a:r>
            <a:r>
              <a:rPr lang="hu-HU" sz="1800" b="1" dirty="0"/>
              <a:t>. </a:t>
            </a:r>
            <a:r>
              <a:rPr lang="hu-HU" sz="1800" dirty="0"/>
              <a:t>végzi</a:t>
            </a: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42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032051"/>
      </p:ext>
    </p:extLst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hu-HU" altLang="hu-HU" sz="2900" dirty="0">
                <a:solidFill>
                  <a:srgbClr val="C00000"/>
                </a:solidFill>
              </a:rPr>
              <a:t>3.2.1. A Magyar Nemzeti Bank</a:t>
            </a:r>
            <a:br>
              <a:rPr lang="hu-HU" altLang="hu-HU" sz="2900" dirty="0">
                <a:solidFill>
                  <a:srgbClr val="C00000"/>
                </a:solidFill>
              </a:rPr>
            </a:br>
            <a:r>
              <a:rPr lang="hu-HU" altLang="hu-HU" sz="2900" dirty="0">
                <a:solidFill>
                  <a:srgbClr val="C00000"/>
                </a:solidFill>
              </a:rPr>
              <a:t>jogállása és szervei</a:t>
            </a:r>
            <a:endParaRPr lang="hu-HU" sz="2900" dirty="0">
              <a:solidFill>
                <a:srgbClr val="C0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</a:pPr>
            <a:r>
              <a:rPr lang="hu-HU" altLang="hu-HU" sz="1800" b="1" dirty="0"/>
              <a:t>Jogállása: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hu-HU" altLang="hu-HU" sz="1800" dirty="0"/>
              <a:t>részvénytársasági formában működő jogi személy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hu-HU" altLang="hu-HU" sz="1800" dirty="0"/>
              <a:t>Magyarország központi bankja, a monetáris politika alakítója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hu-HU" altLang="hu-HU" sz="1800" dirty="0"/>
              <a:t>a Központi Bankok Európai Rendszerének tagja</a:t>
            </a:r>
          </a:p>
          <a:p>
            <a:pPr marL="0" indent="0" fontAlgn="base">
              <a:spcAft>
                <a:spcPct val="0"/>
              </a:spcAft>
              <a:buClr>
                <a:srgbClr val="000000"/>
              </a:buClr>
              <a:buSzPct val="100000"/>
              <a:buNone/>
            </a:pPr>
            <a:r>
              <a:rPr lang="hu-HU" altLang="hu-HU" sz="1800" b="1" dirty="0"/>
              <a:t>Szervei: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hu-HU" altLang="hu-HU" sz="1800" b="1" dirty="0"/>
              <a:t>Monetáris Tanács </a:t>
            </a:r>
            <a:r>
              <a:rPr lang="hu-HU" altLang="hu-HU" sz="1800" dirty="0"/>
              <a:t>(MT), mint legfőbb stratégiai döntéshozó szerv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hu-HU" altLang="hu-HU" sz="1800" b="1" dirty="0"/>
              <a:t>Pénzügyi Stabilitási Tanács </a:t>
            </a:r>
            <a:r>
              <a:rPr lang="hu-HU" altLang="hu-HU" sz="1800" dirty="0"/>
              <a:t>(PST), mint a pénzügyi felügyelettel kapcsolatos stratégiát meghatározó szerv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hu-HU" altLang="hu-HU" sz="1800" b="1" dirty="0"/>
              <a:t>igazgatóság</a:t>
            </a:r>
            <a:r>
              <a:rPr lang="hu-HU" altLang="hu-HU" sz="1800" dirty="0"/>
              <a:t>, mint az MT és az PST döntéseinek végrehajtásáért felelős szerv és az MNB működésének irányítója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hu-HU" altLang="hu-HU" sz="1800" b="1" dirty="0"/>
              <a:t>felügyelő bizottság</a:t>
            </a:r>
            <a:r>
              <a:rPr lang="hu-HU" altLang="hu-HU" sz="1800" dirty="0"/>
              <a:t>, mint a tulajdonosi ellenőrzés szerve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43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0461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hu-HU" altLang="hu-HU" sz="2900" dirty="0">
                <a:solidFill>
                  <a:srgbClr val="C00000"/>
                </a:solidFill>
              </a:rPr>
              <a:t>3.2.2. A Magyar Nemzeti Bank feladatai 1.</a:t>
            </a:r>
            <a:endParaRPr lang="hu-HU" sz="2900" dirty="0">
              <a:solidFill>
                <a:srgbClr val="C0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 fontAlgn="base">
              <a:spcAft>
                <a:spcPct val="0"/>
              </a:spcAft>
              <a:buClr>
                <a:srgbClr val="000000"/>
              </a:buClr>
              <a:buSzPct val="100000"/>
              <a:buNone/>
            </a:pPr>
            <a:r>
              <a:rPr lang="hu-HU" altLang="hu-HU" sz="2400" b="1" dirty="0"/>
              <a:t>A Magyar Nemzeti Bank monetáris, makro- és </a:t>
            </a:r>
            <a:r>
              <a:rPr lang="hu-HU" altLang="hu-HU" sz="2400" b="1" dirty="0" err="1"/>
              <a:t>mikroprudenciális</a:t>
            </a:r>
            <a:r>
              <a:rPr lang="hu-HU" altLang="hu-HU" sz="2400" b="1" dirty="0"/>
              <a:t> tevékenysége</a:t>
            </a:r>
          </a:p>
          <a:p>
            <a:pPr fontAlgn="base"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hu-HU" altLang="hu-HU" sz="1800" dirty="0"/>
              <a:t>A Magyar Nemzeti Bank elsődleges célja </a:t>
            </a:r>
            <a:r>
              <a:rPr lang="hu-HU" altLang="hu-HU" sz="1800" b="1" dirty="0"/>
              <a:t>az árstabilitás elérése és fenntartása</a:t>
            </a:r>
            <a:r>
              <a:rPr lang="hu-HU" altLang="hu-HU" sz="1800" dirty="0"/>
              <a:t>. E cél veszélyeztetése nélkül – a rendelkezésére álló </a:t>
            </a:r>
            <a:r>
              <a:rPr lang="hu-HU" altLang="hu-HU" sz="1800" b="1" i="1" dirty="0"/>
              <a:t>monetáris politika</a:t>
            </a:r>
            <a:r>
              <a:rPr lang="hu-HU" altLang="hu-HU" sz="1800" dirty="0"/>
              <a:t>i eszközökkel – támogatja a Kormány gazdaságpolitikáját</a:t>
            </a:r>
          </a:p>
          <a:p>
            <a:pPr fontAlgn="base"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hu-HU" altLang="hu-HU" sz="1800" dirty="0"/>
              <a:t>A Magyar Nemzeti Bank emellett ellátja a pénzügyi szervezetek </a:t>
            </a:r>
            <a:r>
              <a:rPr lang="hu-HU" altLang="hu-HU" sz="1800" b="1" dirty="0"/>
              <a:t>makro- és </a:t>
            </a:r>
            <a:r>
              <a:rPr lang="hu-HU" altLang="hu-HU" sz="1800" b="1" dirty="0" err="1"/>
              <a:t>mikroprudenciális</a:t>
            </a:r>
            <a:r>
              <a:rPr lang="hu-HU" altLang="hu-HU" sz="1800" b="1" dirty="0"/>
              <a:t> felügyeleté</a:t>
            </a:r>
            <a:r>
              <a:rPr lang="hu-HU" altLang="hu-HU" sz="1800" dirty="0"/>
              <a:t>t és a pénzügyi fogyasztóvédelem biztosítását</a:t>
            </a:r>
          </a:p>
          <a:p>
            <a:pPr fontAlgn="base"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hu-HU" altLang="hu-HU" sz="1800" dirty="0"/>
              <a:t>További feladatai:</a:t>
            </a:r>
          </a:p>
          <a:p>
            <a:pPr lvl="1" fontAlgn="base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hu-HU" altLang="hu-HU" sz="1800" dirty="0"/>
              <a:t>Törvényes fizetőeszköz (bankjegy és érme) kibocsátása </a:t>
            </a:r>
          </a:p>
          <a:p>
            <a:pPr lvl="1" fontAlgn="base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hu-HU" altLang="hu-HU" sz="1800" dirty="0"/>
              <a:t>Deviza- és aranytartalékok képzése és kezelése</a:t>
            </a:r>
          </a:p>
          <a:p>
            <a:pPr lvl="1" fontAlgn="base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hu-HU" altLang="hu-HU" sz="1800" dirty="0"/>
              <a:t>Statisztikai információk gyűjtése és nyilvánosságra hozatal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44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11068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hu-HU" sz="2900" dirty="0">
                <a:solidFill>
                  <a:srgbClr val="C00000"/>
                </a:solidFill>
              </a:rPr>
              <a:t>3.2.2. A Magyar Nemzeti Bank feladatai 2.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b="1" dirty="0"/>
              <a:t>A Magyar Nemzeti Bank államháztartást érintő feladatai</a:t>
            </a:r>
          </a:p>
          <a:p>
            <a:pPr lvl="0"/>
            <a:r>
              <a:rPr lang="hu-HU" sz="1800" dirty="0"/>
              <a:t>Jegybanki szerep a </a:t>
            </a:r>
            <a:r>
              <a:rPr lang="hu-HU" sz="1800" b="1" dirty="0"/>
              <a:t>költségvetési törvény alakításá</a:t>
            </a:r>
            <a:r>
              <a:rPr lang="hu-HU" sz="1800" dirty="0"/>
              <a:t>ban (véleményezés, jelentéskészítés, KT-ban betöltött szerep)</a:t>
            </a:r>
          </a:p>
          <a:p>
            <a:pPr lvl="0"/>
            <a:r>
              <a:rPr lang="hu-HU" sz="1800" b="1" dirty="0"/>
              <a:t>Finanszírozási kapcsolat</a:t>
            </a:r>
            <a:r>
              <a:rPr lang="hu-HU" sz="1800" dirty="0"/>
              <a:t> hazai szabályozása (a fizetési számlavezetésen kívül semmilyen közvetlen finanszírozási kapcsolat nem állhat fenn) = </a:t>
            </a:r>
            <a:r>
              <a:rPr lang="hu-HU" sz="1800" b="1" dirty="0"/>
              <a:t>monetáris finanszírozás tilalma</a:t>
            </a:r>
          </a:p>
          <a:p>
            <a:pPr lvl="0"/>
            <a:r>
              <a:rPr lang="hu-HU" sz="1800" dirty="0"/>
              <a:t>Az MNB mint az „</a:t>
            </a:r>
            <a:r>
              <a:rPr lang="hu-HU" sz="1800" b="1" dirty="0"/>
              <a:t>állam ügynöke</a:t>
            </a:r>
            <a:r>
              <a:rPr lang="hu-HU" sz="1800" dirty="0"/>
              <a:t>” [megbízottként az állam nevében eljárhat az értékpapírpiacon (a hitelviszonyt megtestesítő kibocsátása, értékesítése és vásárlása keretében, nem vonatkozhat ugyanakkor az állam tulajdonában lévő részvényekre)]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45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55814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hu-HU" sz="2900" dirty="0">
                <a:solidFill>
                  <a:srgbClr val="C00000"/>
                </a:solidFill>
              </a:rPr>
              <a:t>3.2.2. A Magyar Nemzeti Bank feladatai 3.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b="1" dirty="0"/>
              <a:t>A Magyar Nemzeti Bank pénzforgalmat érintő feladatai</a:t>
            </a:r>
          </a:p>
          <a:p>
            <a:pPr lvl="0"/>
            <a:r>
              <a:rPr lang="hu-HU" sz="1800" dirty="0"/>
              <a:t>Az MNB </a:t>
            </a:r>
            <a:r>
              <a:rPr lang="hu-HU" sz="1800" b="1" dirty="0"/>
              <a:t>pénzforgalmi szolgáltatást végez </a:t>
            </a:r>
            <a:r>
              <a:rPr lang="hu-HU" sz="1800" dirty="0"/>
              <a:t>(fizetési számlára történő készpénz be- és kifizetés biztosítása, fizetési műveletek fizetési számlák közötti teljesítése, készpénz-helyettesítő fizetési eszköz kibocsátása stb.)</a:t>
            </a:r>
          </a:p>
          <a:p>
            <a:pPr lvl="1">
              <a:spcBef>
                <a:spcPts val="1000"/>
              </a:spcBef>
            </a:pPr>
            <a:r>
              <a:rPr lang="hu-HU" sz="1800" dirty="0"/>
              <a:t>a kincstári egységes számla és az Államadósság Kezelő Központ </a:t>
            </a:r>
            <a:r>
              <a:rPr lang="hu-HU" sz="1800" dirty="0" err="1"/>
              <a:t>Zrt</a:t>
            </a:r>
            <a:r>
              <a:rPr lang="hu-HU" sz="1800" dirty="0"/>
              <a:t>. </a:t>
            </a:r>
            <a:r>
              <a:rPr lang="hu-HU" sz="1800" b="1" dirty="0"/>
              <a:t>fizetési számláinak vezetése</a:t>
            </a:r>
          </a:p>
          <a:p>
            <a:pPr lvl="1">
              <a:spcBef>
                <a:spcPts val="1000"/>
              </a:spcBef>
            </a:pPr>
            <a:r>
              <a:rPr lang="hu-HU" sz="1800" dirty="0"/>
              <a:t>a </a:t>
            </a:r>
            <a:r>
              <a:rPr lang="hu-HU" sz="1800" b="1" dirty="0"/>
              <a:t>jegybanktörvény 159. §-a szerinti fizetési számlavezetés</a:t>
            </a:r>
          </a:p>
          <a:p>
            <a:pPr lvl="0"/>
            <a:r>
              <a:rPr lang="hu-HU" sz="1800" dirty="0"/>
              <a:t>Az MNB részt vesz </a:t>
            </a:r>
            <a:r>
              <a:rPr lang="hu-HU" sz="1800" b="1" dirty="0"/>
              <a:t>a fizetési- és értékpapír-elszámolási rendszerek </a:t>
            </a:r>
            <a:r>
              <a:rPr lang="hu-HU" sz="1800" dirty="0"/>
              <a:t>(KELER, BKR, VIBER) </a:t>
            </a:r>
            <a:r>
              <a:rPr lang="hu-HU" sz="1800" b="1" dirty="0"/>
              <a:t>kialakításában és felvigyázza azokat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46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27554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hu-HU" sz="2900" dirty="0">
                <a:solidFill>
                  <a:srgbClr val="C00000"/>
                </a:solidFill>
              </a:rPr>
              <a:t>3.3.2. A pénzügyi fogyasztóvédelem</a:t>
            </a:r>
            <a:br>
              <a:rPr lang="hu-HU" sz="2900" dirty="0">
                <a:solidFill>
                  <a:srgbClr val="C00000"/>
                </a:solidFill>
              </a:rPr>
            </a:br>
            <a:r>
              <a:rPr lang="hu-HU" sz="2900" dirty="0">
                <a:solidFill>
                  <a:srgbClr val="C00000"/>
                </a:solidFill>
              </a:rPr>
              <a:t>alapfogalmai és rendszere 1.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2400" b="1" dirty="0"/>
              <a:t>A pénzügyi stabilitás</a:t>
            </a:r>
          </a:p>
          <a:p>
            <a:r>
              <a:rPr lang="hu-HU" sz="1800" i="1" dirty="0"/>
              <a:t>fogalma</a:t>
            </a:r>
            <a:r>
              <a:rPr lang="hu-HU" sz="1800" dirty="0"/>
              <a:t>: a pénzügyi stabilitás olyan állapot, amelyben a pénzügyi rendszer, azaz a kulcsfontosságú pénzügyi piacok és a pénzügyi intézményrendszer ellenálló a gazdasági sokkokkal szemben, és képes zökkenőmentesen ellátni alapvető funkcióit: a pénzügyi források közvetítését, a kockázatok kezelését és a fizetési forgalom lebonyolítását</a:t>
            </a:r>
          </a:p>
          <a:p>
            <a:r>
              <a:rPr lang="hu-HU" sz="1800" i="1" dirty="0"/>
              <a:t>biztosítása</a:t>
            </a:r>
            <a:r>
              <a:rPr lang="hu-HU" sz="1800" dirty="0"/>
              <a:t> állami feladat</a:t>
            </a:r>
          </a:p>
          <a:p>
            <a:r>
              <a:rPr lang="hu-HU" sz="1800" dirty="0"/>
              <a:t>a jogi szabályozás és az állami törvényességi felügyelet </a:t>
            </a:r>
            <a:r>
              <a:rPr lang="hu-HU" sz="1800" b="1" dirty="0"/>
              <a:t>közvetett és megelőző jellegű </a:t>
            </a:r>
            <a:r>
              <a:rPr lang="hu-HU" sz="1800" dirty="0"/>
              <a:t>védelmet szolgál</a:t>
            </a:r>
          </a:p>
          <a:p>
            <a:r>
              <a:rPr lang="hu-HU" sz="1800" dirty="0"/>
              <a:t>szabályozásának és felügyeletének oka:</a:t>
            </a:r>
          </a:p>
          <a:p>
            <a:pPr lvl="1">
              <a:spcBef>
                <a:spcPts val="1000"/>
              </a:spcBef>
            </a:pPr>
            <a:r>
              <a:rPr lang="hu-HU" sz="1800" dirty="0"/>
              <a:t>egyik oldalról a </a:t>
            </a:r>
            <a:r>
              <a:rPr lang="hu-HU" sz="1800" b="1" dirty="0"/>
              <a:t>pénzfolyamatok áramoltatásának biztosítása</a:t>
            </a:r>
            <a:r>
              <a:rPr lang="hu-HU" sz="1800" dirty="0"/>
              <a:t/>
            </a:r>
            <a:br>
              <a:rPr lang="hu-HU" sz="1800" dirty="0"/>
            </a:br>
            <a:r>
              <a:rPr lang="hu-HU" sz="1800" dirty="0"/>
              <a:t>––» eszköze: szigorú bankszabályozás</a:t>
            </a:r>
          </a:p>
          <a:p>
            <a:pPr lvl="1">
              <a:spcBef>
                <a:spcPts val="1000"/>
              </a:spcBef>
            </a:pPr>
            <a:r>
              <a:rPr lang="hu-HU" sz="1800" dirty="0"/>
              <a:t>másik oldalról az </a:t>
            </a:r>
            <a:r>
              <a:rPr lang="hu-HU" sz="1800" b="1" dirty="0"/>
              <a:t>információs </a:t>
            </a:r>
            <a:r>
              <a:rPr lang="hu-HU" sz="1800" b="1" dirty="0" err="1"/>
              <a:t>asszimmetria</a:t>
            </a:r>
            <a:r>
              <a:rPr lang="hu-HU" sz="1800" dirty="0"/>
              <a:t/>
            </a:r>
            <a:br>
              <a:rPr lang="hu-HU" sz="1800" dirty="0"/>
            </a:br>
            <a:r>
              <a:rPr lang="hu-HU" sz="1800" dirty="0"/>
              <a:t>––» eszköze: pénzügyi fogyasztóvédelem és ügyvédelmet szolgáló pénzalapok működtetése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47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42089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hu-HU" sz="2900" dirty="0">
                <a:solidFill>
                  <a:srgbClr val="C00000"/>
                </a:solidFill>
              </a:rPr>
              <a:t>3.3.2. A pénzügyi fogyasztóvédelem</a:t>
            </a:r>
            <a:br>
              <a:rPr lang="hu-HU" sz="2900" dirty="0">
                <a:solidFill>
                  <a:srgbClr val="C00000"/>
                </a:solidFill>
              </a:rPr>
            </a:br>
            <a:r>
              <a:rPr lang="hu-HU" sz="2900" dirty="0">
                <a:solidFill>
                  <a:srgbClr val="C00000"/>
                </a:solidFill>
              </a:rPr>
              <a:t>alapfogalmai és rendszere 2.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b="1" dirty="0"/>
              <a:t>A pénzügyi fogyasztóvédelem rendszere</a:t>
            </a:r>
          </a:p>
          <a:p>
            <a:pPr lvl="0"/>
            <a:r>
              <a:rPr lang="hu-HU" sz="1800" dirty="0"/>
              <a:t>Alapja a </a:t>
            </a:r>
            <a:r>
              <a:rPr lang="hu-HU" sz="1800" b="1" dirty="0"/>
              <a:t>fogyasztói kár </a:t>
            </a:r>
            <a:r>
              <a:rPr lang="hu-HU" sz="1800" dirty="0"/>
              <a:t>/ </a:t>
            </a:r>
            <a:r>
              <a:rPr lang="hu-HU" sz="1800" b="1" dirty="0"/>
              <a:t>fogyasztói veszteség </a:t>
            </a:r>
            <a:r>
              <a:rPr lang="hu-HU" sz="1800" dirty="0"/>
              <a:t>(consumer </a:t>
            </a:r>
            <a:r>
              <a:rPr lang="hu-HU" sz="1800" dirty="0" err="1"/>
              <a:t>detriment</a:t>
            </a:r>
            <a:r>
              <a:rPr lang="hu-HU" sz="1800" dirty="0"/>
              <a:t>), ennek fajtái:</a:t>
            </a:r>
          </a:p>
          <a:p>
            <a:pPr lvl="1">
              <a:spcBef>
                <a:spcPts val="1000"/>
              </a:spcBef>
            </a:pPr>
            <a:r>
              <a:rPr lang="hu-HU" sz="1800" b="1" dirty="0"/>
              <a:t>személyes veszteség</a:t>
            </a:r>
          </a:p>
          <a:p>
            <a:pPr lvl="1">
              <a:spcBef>
                <a:spcPts val="1000"/>
              </a:spcBef>
            </a:pPr>
            <a:r>
              <a:rPr lang="hu-HU" sz="1800" b="1" dirty="0"/>
              <a:t>strukturális veszteség</a:t>
            </a:r>
          </a:p>
          <a:p>
            <a:pPr lvl="1">
              <a:spcBef>
                <a:spcPts val="1000"/>
              </a:spcBef>
            </a:pPr>
            <a:r>
              <a:rPr lang="hu-HU" sz="1800" b="1" dirty="0"/>
              <a:t>rejtett veszteség</a:t>
            </a:r>
          </a:p>
          <a:p>
            <a:pPr lvl="0"/>
            <a:r>
              <a:rPr lang="hu-HU" sz="1800" dirty="0"/>
              <a:t>A fogyasztóvédelem jogi rendszere: </a:t>
            </a:r>
            <a:r>
              <a:rPr lang="hu-HU" sz="1800" b="1" dirty="0"/>
              <a:t>interdiszciplináris szakjog</a:t>
            </a:r>
          </a:p>
          <a:p>
            <a:pPr lvl="0"/>
            <a:r>
              <a:rPr lang="hu-HU" sz="1800" dirty="0"/>
              <a:t>Fogyasztóvédelem jogi irányzatai:</a:t>
            </a:r>
          </a:p>
          <a:p>
            <a:pPr lvl="1">
              <a:spcBef>
                <a:spcPts val="1000"/>
              </a:spcBef>
            </a:pPr>
            <a:r>
              <a:rPr lang="hu-HU" sz="1800" b="1" dirty="0"/>
              <a:t>protekcionista elmélet </a:t>
            </a:r>
            <a:r>
              <a:rPr lang="hu-HU" sz="1800" dirty="0"/>
              <a:t>(fogyasztók védelme) és</a:t>
            </a:r>
          </a:p>
          <a:p>
            <a:pPr lvl="1">
              <a:spcBef>
                <a:spcPts val="1000"/>
              </a:spcBef>
            </a:pPr>
            <a:r>
              <a:rPr lang="hu-HU" sz="1800" dirty="0"/>
              <a:t>a </a:t>
            </a:r>
            <a:r>
              <a:rPr lang="hu-HU" sz="1800" b="1" dirty="0"/>
              <a:t>fogyasztó támogatása elmélet </a:t>
            </a:r>
            <a:r>
              <a:rPr lang="hu-HU" sz="1800" dirty="0"/>
              <a:t>(oktatás, tájékoztatáshoz, jogi védelemhez-, jog és igényérvényesítéshez való jogok biztosítása)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48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8447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hu-HU" sz="2900" dirty="0">
                <a:solidFill>
                  <a:srgbClr val="C00000"/>
                </a:solidFill>
              </a:rPr>
              <a:t>3.3.2. A pénzügyi fogyasztóvédelem</a:t>
            </a:r>
            <a:br>
              <a:rPr lang="hu-HU" sz="2900" dirty="0">
                <a:solidFill>
                  <a:srgbClr val="C00000"/>
                </a:solidFill>
              </a:rPr>
            </a:br>
            <a:r>
              <a:rPr lang="hu-HU" sz="2900" dirty="0">
                <a:solidFill>
                  <a:srgbClr val="C00000"/>
                </a:solidFill>
              </a:rPr>
              <a:t>alapfogalmai és rendszere 3.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2400" b="1" dirty="0"/>
              <a:t>A pénzügyi fogyasztóvédelem </a:t>
            </a:r>
            <a:r>
              <a:rPr lang="hu-HU" sz="2400" b="1" dirty="0" err="1"/>
              <a:t>pillérei</a:t>
            </a:r>
            <a:endParaRPr lang="hu-HU" sz="2400" b="1" dirty="0"/>
          </a:p>
          <a:p>
            <a:r>
              <a:rPr lang="hu-HU" sz="1800" b="1" dirty="0"/>
              <a:t>Hatékony</a:t>
            </a:r>
            <a:r>
              <a:rPr lang="hu-HU" sz="1800" dirty="0"/>
              <a:t> fogyasztóvédelmi </a:t>
            </a:r>
            <a:r>
              <a:rPr lang="hu-HU" sz="1800" b="1" dirty="0"/>
              <a:t>szabályozás</a:t>
            </a:r>
          </a:p>
          <a:p>
            <a:r>
              <a:rPr lang="hu-HU" sz="1800" dirty="0"/>
              <a:t>Fogyasztóvédelmi célú </a:t>
            </a:r>
            <a:r>
              <a:rPr lang="hu-HU" sz="1800" b="1" dirty="0"/>
              <a:t>felügyelés</a:t>
            </a:r>
            <a:r>
              <a:rPr lang="hu-HU" sz="1800" dirty="0"/>
              <a:t>i funkció, amely egyrészt a fogyasztóvédelmi hatósági eljárások, másrészt pedig a fogyasztóvédelmi monitoring tevékenység által valósul meg</a:t>
            </a:r>
          </a:p>
          <a:p>
            <a:r>
              <a:rPr lang="hu-HU" sz="1800" dirty="0"/>
              <a:t>Ügyfelek </a:t>
            </a:r>
            <a:r>
              <a:rPr lang="hu-HU" sz="1800" b="1" dirty="0"/>
              <a:t>tájékoztatás</a:t>
            </a:r>
            <a:r>
              <a:rPr lang="hu-HU" sz="1800" dirty="0"/>
              <a:t>a és a lakosság </a:t>
            </a:r>
            <a:r>
              <a:rPr lang="hu-HU" sz="1800" b="1" dirty="0"/>
              <a:t>pénzügyi kultúrá</a:t>
            </a:r>
            <a:r>
              <a:rPr lang="hu-HU" sz="1800" dirty="0"/>
              <a:t>jának fejlesztése</a:t>
            </a:r>
          </a:p>
          <a:p>
            <a:r>
              <a:rPr lang="hu-HU" sz="1800" dirty="0"/>
              <a:t>Korszerű </a:t>
            </a:r>
            <a:r>
              <a:rPr lang="hu-HU" sz="1800" b="1" dirty="0"/>
              <a:t>jogorvoslati eszközök</a:t>
            </a:r>
          </a:p>
          <a:p>
            <a:pPr lvl="1">
              <a:spcBef>
                <a:spcPts val="1000"/>
              </a:spcBef>
            </a:pPr>
            <a:r>
              <a:rPr lang="hu-HU" sz="1800" dirty="0"/>
              <a:t>intézményi panaszkezelés</a:t>
            </a:r>
          </a:p>
          <a:p>
            <a:pPr lvl="1">
              <a:spcBef>
                <a:spcPts val="1000"/>
              </a:spcBef>
            </a:pPr>
            <a:r>
              <a:rPr lang="hu-HU" sz="1800" dirty="0"/>
              <a:t>fogyasztóvédelmi hatósági eljárás</a:t>
            </a:r>
          </a:p>
          <a:p>
            <a:pPr lvl="1">
              <a:spcBef>
                <a:spcPts val="1000"/>
              </a:spcBef>
            </a:pPr>
            <a:r>
              <a:rPr lang="hu-HU" sz="1800" dirty="0"/>
              <a:t>Pénzügyi Békéltető Testület (PBT) eljárása</a:t>
            </a:r>
          </a:p>
          <a:p>
            <a:pPr lvl="1">
              <a:spcBef>
                <a:spcPts val="1000"/>
              </a:spcBef>
            </a:pPr>
            <a:r>
              <a:rPr lang="hu-HU" sz="1800" dirty="0"/>
              <a:t>bíróság (ha első fokon bíróság járt el, a PBT eljárása nem vehető igénybe)</a:t>
            </a:r>
          </a:p>
          <a:p>
            <a:pPr lvl="1">
              <a:spcBef>
                <a:spcPts val="1000"/>
              </a:spcBef>
            </a:pPr>
            <a:r>
              <a:rPr lang="hu-HU" sz="1800" dirty="0"/>
              <a:t>határon átnyúló pénzügyi viták rendezése (PBT és FIN-Net, mint az EGT-re kiterjedő pénzügyi alternatív vitarendezési fórum eljárása)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49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8013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 txBox="1">
            <a:spLocks noGrp="1"/>
          </p:cNvSpPr>
          <p:nvPr>
            <p:ph type="ctrTitle"/>
          </p:nvPr>
        </p:nvSpPr>
        <p:spPr bwMode="auto">
          <a:xfrm>
            <a:off x="1773423" y="0"/>
            <a:ext cx="9000000" cy="103981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hu-HU" altLang="hu-HU" sz="2900" dirty="0">
                <a:solidFill>
                  <a:srgbClr val="C00000"/>
                </a:solidFill>
              </a:rPr>
              <a:t>1.1.1. A pénz fogalma és funkciói</a:t>
            </a:r>
            <a:endParaRPr altLang="hu-HU" sz="2900" dirty="0">
              <a:solidFill>
                <a:srgbClr val="C00000"/>
              </a:solidFill>
            </a:endParaRPr>
          </a:p>
        </p:txBody>
      </p:sp>
      <p:sp>
        <p:nvSpPr>
          <p:cNvPr id="10243" name="Line 1027"/>
          <p:cNvSpPr>
            <a:spLocks/>
          </p:cNvSpPr>
          <p:nvPr/>
        </p:nvSpPr>
        <p:spPr bwMode="auto">
          <a:xfrm>
            <a:off x="3143251" y="2057987"/>
            <a:ext cx="0" cy="541337"/>
          </a:xfrm>
          <a:custGeom>
            <a:avLst/>
            <a:gdLst>
              <a:gd name="T0" fmla="*/ 0 h 541333"/>
              <a:gd name="T1" fmla="*/ 270675 h 541333"/>
              <a:gd name="T2" fmla="*/ 541349 h 541333"/>
              <a:gd name="T3" fmla="*/ 270675 h 541333"/>
              <a:gd name="T4" fmla="*/ 0 h 541333"/>
              <a:gd name="T5" fmla="*/ 541349 h 541333"/>
              <a:gd name="T6" fmla="*/ 17694720 60000 65536"/>
              <a:gd name="T7" fmla="*/ 0 60000 65536"/>
              <a:gd name="T8" fmla="*/ 5898240 60000 65536"/>
              <a:gd name="T9" fmla="*/ 11796480 60000 65536"/>
              <a:gd name="T10" fmla="*/ 5898240 60000 65536"/>
              <a:gd name="T11" fmla="*/ 17694720 60000 65536"/>
              <a:gd name="T12" fmla="*/ 0 h 541333"/>
              <a:gd name="T13" fmla="*/ 541333 h 541333"/>
            </a:gdLst>
            <a:ahLst/>
            <a:cxnLst>
              <a:cxn ang="T6">
                <a:pos x="0" y="T0"/>
              </a:cxn>
              <a:cxn ang="T7">
                <a:pos x="0" y="T1"/>
              </a:cxn>
              <a:cxn ang="T8">
                <a:pos x="0" y="T2"/>
              </a:cxn>
              <a:cxn ang="T9">
                <a:pos x="0" y="T3"/>
              </a:cxn>
              <a:cxn ang="T10">
                <a:pos x="0" y="T4"/>
              </a:cxn>
              <a:cxn ang="T11">
                <a:pos x="0" y="T5"/>
              </a:cxn>
            </a:cxnLst>
            <a:rect l="0" t="T12" r="0" b="T13"/>
            <a:pathLst>
              <a:path h="541333">
                <a:moveTo>
                  <a:pt x="0" y="0"/>
                </a:moveTo>
                <a:lnTo>
                  <a:pt x="1" y="541333"/>
                </a:lnTo>
              </a:path>
            </a:pathLst>
          </a:custGeom>
          <a:noFill/>
          <a:ln w="9528">
            <a:solidFill>
              <a:srgbClr val="000000"/>
            </a:solidFill>
            <a:prstDash val="solid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u-H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4" name="Line 1028"/>
          <p:cNvSpPr>
            <a:spLocks/>
          </p:cNvSpPr>
          <p:nvPr/>
        </p:nvSpPr>
        <p:spPr bwMode="auto">
          <a:xfrm flipH="1">
            <a:off x="5928562" y="2057987"/>
            <a:ext cx="45719" cy="534405"/>
          </a:xfrm>
          <a:custGeom>
            <a:avLst/>
            <a:gdLst>
              <a:gd name="T0" fmla="*/ 0 h 539752"/>
              <a:gd name="T1" fmla="*/ 269872 h 539752"/>
              <a:gd name="T2" fmla="*/ 539744 h 539752"/>
              <a:gd name="T3" fmla="*/ 269872 h 539752"/>
              <a:gd name="T4" fmla="*/ 0 h 539752"/>
              <a:gd name="T5" fmla="*/ 539744 h 539752"/>
              <a:gd name="T6" fmla="*/ 17694720 60000 65536"/>
              <a:gd name="T7" fmla="*/ 0 60000 65536"/>
              <a:gd name="T8" fmla="*/ 5898240 60000 65536"/>
              <a:gd name="T9" fmla="*/ 11796480 60000 65536"/>
              <a:gd name="T10" fmla="*/ 5898240 60000 65536"/>
              <a:gd name="T11" fmla="*/ 17694720 60000 65536"/>
              <a:gd name="T12" fmla="*/ 0 h 539752"/>
              <a:gd name="T13" fmla="*/ 539752 h 539752"/>
            </a:gdLst>
            <a:ahLst/>
            <a:cxnLst>
              <a:cxn ang="T6">
                <a:pos x="0" y="T0"/>
              </a:cxn>
              <a:cxn ang="T7">
                <a:pos x="0" y="T1"/>
              </a:cxn>
              <a:cxn ang="T8">
                <a:pos x="0" y="T2"/>
              </a:cxn>
              <a:cxn ang="T9">
                <a:pos x="0" y="T3"/>
              </a:cxn>
              <a:cxn ang="T10">
                <a:pos x="0" y="T4"/>
              </a:cxn>
              <a:cxn ang="T11">
                <a:pos x="0" y="T5"/>
              </a:cxn>
            </a:cxnLst>
            <a:rect l="0" t="T12" r="0" b="T13"/>
            <a:pathLst>
              <a:path h="539752">
                <a:moveTo>
                  <a:pt x="0" y="0"/>
                </a:moveTo>
                <a:lnTo>
                  <a:pt x="1" y="539752"/>
                </a:lnTo>
              </a:path>
            </a:pathLst>
          </a:custGeom>
          <a:noFill/>
          <a:ln w="9528">
            <a:solidFill>
              <a:srgbClr val="000000"/>
            </a:solidFill>
            <a:prstDash val="solid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u-H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5" name="Rectangle 1030"/>
          <p:cNvSpPr>
            <a:spLocks noChangeArrowheads="1"/>
          </p:cNvSpPr>
          <p:nvPr/>
        </p:nvSpPr>
        <p:spPr bwMode="auto">
          <a:xfrm>
            <a:off x="2135189" y="2599325"/>
            <a:ext cx="2016125" cy="1008060"/>
          </a:xfrm>
          <a:prstGeom prst="rect">
            <a:avLst/>
          </a:prstGeom>
          <a:solidFill>
            <a:srgbClr val="F2F2F2"/>
          </a:solidFill>
          <a:ln w="9528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 anchorCtr="1"/>
          <a:lstStyle>
            <a:lvl1pPr>
              <a:spcBef>
                <a:spcPts val="700"/>
              </a:spcBef>
              <a:buSzPct val="100000"/>
              <a:buFont typeface="Arial" charset="0"/>
              <a:buChar char="»"/>
              <a:defRPr sz="2800">
                <a:solidFill>
                  <a:srgbClr val="000000"/>
                </a:solidFill>
                <a:latin typeface="Palatino Linotype" pitchFamily="18" charset="0"/>
              </a:defRPr>
            </a:lvl1pPr>
            <a:lvl2pPr marL="742950" indent="-285750">
              <a:buSzPct val="100000"/>
              <a:buFont typeface="Arial" charset="0"/>
              <a:buChar char="˃"/>
              <a:defRPr>
                <a:solidFill>
                  <a:srgbClr val="000000"/>
                </a:solidFill>
                <a:latin typeface="Palatino Linotype" pitchFamily="18" charset="0"/>
              </a:defRPr>
            </a:lvl2pPr>
            <a:lvl3pPr marL="1143000" indent="-228600">
              <a:buSzPct val="100000"/>
              <a:buFont typeface="Calibri" pitchFamily="34" charset="0"/>
              <a:buChar char="+"/>
              <a:defRPr>
                <a:solidFill>
                  <a:srgbClr val="000000"/>
                </a:solidFill>
                <a:latin typeface="Palatino Linotype" pitchFamily="18" charset="0"/>
              </a:defRPr>
            </a:lvl3pPr>
            <a:lvl4pPr marL="1600200" indent="-228600">
              <a:buSzPct val="100000"/>
              <a:buFont typeface="Arial" charset="0"/>
              <a:buChar char="–"/>
              <a:defRPr>
                <a:solidFill>
                  <a:srgbClr val="000000"/>
                </a:solidFill>
                <a:latin typeface="Palatino Linotype" pitchFamily="18" charset="0"/>
              </a:defRPr>
            </a:lvl4pPr>
            <a:lvl5pPr marL="2057400" indent="-228600"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Palatino Linotype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hu-HU" altLang="hu-HU" sz="2400" b="1" dirty="0">
                <a:solidFill>
                  <a:schemeClr val="tx1"/>
                </a:solidFill>
                <a:latin typeface="+mj-lt"/>
                <a:ea typeface="ＭＳ Ｐゴシック" pitchFamily="34" charset="-128"/>
                <a:cs typeface="Times New Roman" panose="02020603050405020304" pitchFamily="18" charset="0"/>
              </a:rPr>
              <a:t>Árupénz</a:t>
            </a:r>
          </a:p>
        </p:txBody>
      </p:sp>
      <p:sp>
        <p:nvSpPr>
          <p:cNvPr id="10246" name="Rectangle 1031"/>
          <p:cNvSpPr>
            <a:spLocks noChangeArrowheads="1"/>
          </p:cNvSpPr>
          <p:nvPr/>
        </p:nvSpPr>
        <p:spPr bwMode="auto">
          <a:xfrm>
            <a:off x="4405585" y="2599323"/>
            <a:ext cx="3122928" cy="1008063"/>
          </a:xfrm>
          <a:prstGeom prst="rect">
            <a:avLst/>
          </a:prstGeom>
          <a:solidFill>
            <a:srgbClr val="F2F2F2"/>
          </a:solidFill>
          <a:ln w="9528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 anchorCtr="1"/>
          <a:lstStyle>
            <a:lvl1pPr>
              <a:spcBef>
                <a:spcPts val="700"/>
              </a:spcBef>
              <a:buSzPct val="100000"/>
              <a:buFont typeface="Arial" charset="0"/>
              <a:buChar char="»"/>
              <a:defRPr sz="2800">
                <a:solidFill>
                  <a:srgbClr val="000000"/>
                </a:solidFill>
                <a:latin typeface="Palatino Linotype" pitchFamily="18" charset="0"/>
              </a:defRPr>
            </a:lvl1pPr>
            <a:lvl2pPr marL="742950" indent="-285750">
              <a:buSzPct val="100000"/>
              <a:buFont typeface="Arial" charset="0"/>
              <a:buChar char="˃"/>
              <a:defRPr>
                <a:solidFill>
                  <a:srgbClr val="000000"/>
                </a:solidFill>
                <a:latin typeface="Palatino Linotype" pitchFamily="18" charset="0"/>
              </a:defRPr>
            </a:lvl2pPr>
            <a:lvl3pPr marL="1143000" indent="-228600">
              <a:buSzPct val="100000"/>
              <a:buFont typeface="Calibri" pitchFamily="34" charset="0"/>
              <a:buChar char="+"/>
              <a:defRPr>
                <a:solidFill>
                  <a:srgbClr val="000000"/>
                </a:solidFill>
                <a:latin typeface="Palatino Linotype" pitchFamily="18" charset="0"/>
              </a:defRPr>
            </a:lvl3pPr>
            <a:lvl4pPr marL="1600200" indent="-228600">
              <a:buSzPct val="100000"/>
              <a:buFont typeface="Arial" charset="0"/>
              <a:buChar char="–"/>
              <a:defRPr>
                <a:solidFill>
                  <a:srgbClr val="000000"/>
                </a:solidFill>
                <a:latin typeface="Palatino Linotype" pitchFamily="18" charset="0"/>
              </a:defRPr>
            </a:lvl4pPr>
            <a:lvl5pPr marL="2057400" indent="-228600"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Palatino Linotype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hu-HU" altLang="hu-HU" sz="2400" b="1" dirty="0">
                <a:solidFill>
                  <a:schemeClr val="tx1"/>
                </a:solidFill>
                <a:latin typeface="+mj-lt"/>
                <a:ea typeface="ＭＳ Ｐゴシック" pitchFamily="34" charset="-128"/>
                <a:cs typeface="Times New Roman" panose="02020603050405020304" pitchFamily="18" charset="0"/>
              </a:rPr>
              <a:t>Arany +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hu-HU" altLang="hu-HU" sz="2400" b="1" dirty="0">
                <a:solidFill>
                  <a:schemeClr val="tx1"/>
                </a:solidFill>
                <a:latin typeface="+mj-lt"/>
                <a:ea typeface="ＭＳ Ｐゴシック" pitchFamily="34" charset="-128"/>
                <a:cs typeface="Times New Roman" panose="02020603050405020304" pitchFamily="18" charset="0"/>
              </a:rPr>
              <a:t>pénzhelyettesítők</a:t>
            </a:r>
          </a:p>
        </p:txBody>
      </p:sp>
      <p:sp>
        <p:nvSpPr>
          <p:cNvPr id="10247" name="Rectangle 1032"/>
          <p:cNvSpPr>
            <a:spLocks noChangeArrowheads="1"/>
          </p:cNvSpPr>
          <p:nvPr/>
        </p:nvSpPr>
        <p:spPr bwMode="auto">
          <a:xfrm>
            <a:off x="7716841" y="2599323"/>
            <a:ext cx="2627313" cy="1008063"/>
          </a:xfrm>
          <a:prstGeom prst="rect">
            <a:avLst/>
          </a:prstGeom>
          <a:solidFill>
            <a:srgbClr val="F2F2F2"/>
          </a:solidFill>
          <a:ln w="9528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 anchorCtr="1"/>
          <a:lstStyle>
            <a:lvl1pPr>
              <a:spcBef>
                <a:spcPts val="700"/>
              </a:spcBef>
              <a:buSzPct val="100000"/>
              <a:buFont typeface="Arial" charset="0"/>
              <a:buChar char="»"/>
              <a:defRPr sz="2800">
                <a:solidFill>
                  <a:srgbClr val="000000"/>
                </a:solidFill>
                <a:latin typeface="Palatino Linotype" pitchFamily="18" charset="0"/>
              </a:defRPr>
            </a:lvl1pPr>
            <a:lvl2pPr marL="742950" indent="-285750">
              <a:buSzPct val="100000"/>
              <a:buFont typeface="Arial" charset="0"/>
              <a:buChar char="˃"/>
              <a:defRPr>
                <a:solidFill>
                  <a:srgbClr val="000000"/>
                </a:solidFill>
                <a:latin typeface="Palatino Linotype" pitchFamily="18" charset="0"/>
              </a:defRPr>
            </a:lvl2pPr>
            <a:lvl3pPr marL="1143000" indent="-228600">
              <a:buSzPct val="100000"/>
              <a:buFont typeface="Calibri" pitchFamily="34" charset="0"/>
              <a:buChar char="+"/>
              <a:defRPr>
                <a:solidFill>
                  <a:srgbClr val="000000"/>
                </a:solidFill>
                <a:latin typeface="Palatino Linotype" pitchFamily="18" charset="0"/>
              </a:defRPr>
            </a:lvl3pPr>
            <a:lvl4pPr marL="1600200" indent="-228600">
              <a:buSzPct val="100000"/>
              <a:buFont typeface="Arial" charset="0"/>
              <a:buChar char="–"/>
              <a:defRPr>
                <a:solidFill>
                  <a:srgbClr val="000000"/>
                </a:solidFill>
                <a:latin typeface="Palatino Linotype" pitchFamily="18" charset="0"/>
              </a:defRPr>
            </a:lvl4pPr>
            <a:lvl5pPr marL="2057400" indent="-228600"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buChar char="»"/>
              <a:defRPr>
                <a:solidFill>
                  <a:srgbClr val="000000"/>
                </a:solidFill>
                <a:latin typeface="Palatino Linotype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hu-HU" altLang="hu-HU" sz="2400" b="1" dirty="0">
                <a:solidFill>
                  <a:schemeClr val="tx1"/>
                </a:solidFill>
                <a:latin typeface="+mj-lt"/>
                <a:ea typeface="ＭＳ Ｐゴシック" pitchFamily="34" charset="-128"/>
                <a:cs typeface="Times New Roman" panose="02020603050405020304" pitchFamily="18" charset="0"/>
              </a:rPr>
              <a:t>Modern pénz =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hu-HU" altLang="hu-HU" sz="2400" b="1" dirty="0">
                <a:solidFill>
                  <a:schemeClr val="tx1"/>
                </a:solidFill>
                <a:latin typeface="+mj-lt"/>
                <a:ea typeface="ＭＳ Ｐゴシック" pitchFamily="34" charset="-128"/>
                <a:cs typeface="Times New Roman" panose="02020603050405020304" pitchFamily="18" charset="0"/>
              </a:rPr>
              <a:t>hitelpénz</a:t>
            </a:r>
          </a:p>
        </p:txBody>
      </p:sp>
      <p:sp>
        <p:nvSpPr>
          <p:cNvPr id="10248" name="Line 1033"/>
          <p:cNvSpPr>
            <a:spLocks/>
          </p:cNvSpPr>
          <p:nvPr/>
        </p:nvSpPr>
        <p:spPr bwMode="auto">
          <a:xfrm>
            <a:off x="3152443" y="2057987"/>
            <a:ext cx="5878053" cy="115449"/>
          </a:xfrm>
          <a:custGeom>
            <a:avLst/>
            <a:gdLst>
              <a:gd name="T0" fmla="*/ 3563938 w 7127876"/>
              <a:gd name="T1" fmla="*/ 7127872 w 7127876"/>
              <a:gd name="T2" fmla="*/ 3563938 w 7127876"/>
              <a:gd name="T3" fmla="*/ 0 w 7127876"/>
              <a:gd name="T4" fmla="*/ 0 w 7127876"/>
              <a:gd name="T5" fmla="*/ 7127872 w 7127876"/>
              <a:gd name="T6" fmla="*/ 17694720 60000 65536"/>
              <a:gd name="T7" fmla="*/ 0 60000 65536"/>
              <a:gd name="T8" fmla="*/ 5898240 60000 65536"/>
              <a:gd name="T9" fmla="*/ 11796480 60000 65536"/>
              <a:gd name="T10" fmla="*/ 5898240 60000 65536"/>
              <a:gd name="T11" fmla="*/ 17694720 60000 65536"/>
              <a:gd name="T12" fmla="*/ 0 w 7127876"/>
              <a:gd name="T13" fmla="*/ 7127876 w 7127876"/>
            </a:gdLst>
            <a:ahLst/>
            <a:cxnLst>
              <a:cxn ang="T6">
                <a:pos x="T0" y="0"/>
              </a:cxn>
              <a:cxn ang="T7">
                <a:pos x="T1" y="0"/>
              </a:cxn>
              <a:cxn ang="T8">
                <a:pos x="T2" y="0"/>
              </a:cxn>
              <a:cxn ang="T9">
                <a:pos x="T3" y="0"/>
              </a:cxn>
              <a:cxn ang="T10">
                <a:pos x="T4" y="0"/>
              </a:cxn>
              <a:cxn ang="T11">
                <a:pos x="T5" y="0"/>
              </a:cxn>
            </a:cxnLst>
            <a:rect l="T12" t="0" r="T13" b="0"/>
            <a:pathLst>
              <a:path w="7127876">
                <a:moveTo>
                  <a:pt x="0" y="0"/>
                </a:moveTo>
                <a:lnTo>
                  <a:pt x="7127876" y="1"/>
                </a:lnTo>
              </a:path>
            </a:pathLst>
          </a:custGeom>
          <a:noFill/>
          <a:ln w="952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u-H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2"/>
          <p:cNvSpPr txBox="1"/>
          <p:nvPr/>
        </p:nvSpPr>
        <p:spPr>
          <a:xfrm>
            <a:off x="2135190" y="4018016"/>
            <a:ext cx="4138233" cy="2889251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just">
              <a:spcBef>
                <a:spcPts val="6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kern="0" dirty="0">
                <a:latin typeface="+mj-lt"/>
                <a:ea typeface="ＭＳ Ｐゴシック"/>
                <a:cs typeface="Times New Roman" panose="02020603050405020304" pitchFamily="18" charset="0"/>
              </a:rPr>
              <a:t>Pénzfunkciók</a:t>
            </a:r>
          </a:p>
          <a:p>
            <a:pPr marL="457189" indent="-457189" algn="just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kern="0" dirty="0">
                <a:latin typeface="+mj-lt"/>
                <a:ea typeface="ＭＳ Ｐゴシック"/>
                <a:cs typeface="Times New Roman" panose="02020603050405020304" pitchFamily="18" charset="0"/>
              </a:rPr>
              <a:t>értékmérés </a:t>
            </a:r>
          </a:p>
          <a:p>
            <a:pPr marL="457189" indent="-457189" algn="just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kern="0" dirty="0">
                <a:latin typeface="+mj-lt"/>
                <a:ea typeface="ＭＳ Ｐゴシック"/>
                <a:cs typeface="Times New Roman" panose="02020603050405020304" pitchFamily="18" charset="0"/>
              </a:rPr>
              <a:t>forgalmi eszköz</a:t>
            </a:r>
          </a:p>
        </p:txBody>
      </p:sp>
      <p:sp>
        <p:nvSpPr>
          <p:cNvPr id="10250" name="Line 1028"/>
          <p:cNvSpPr>
            <a:spLocks/>
          </p:cNvSpPr>
          <p:nvPr/>
        </p:nvSpPr>
        <p:spPr bwMode="auto">
          <a:xfrm flipH="1">
            <a:off x="8975586" y="2051053"/>
            <a:ext cx="45719" cy="541339"/>
          </a:xfrm>
          <a:custGeom>
            <a:avLst/>
            <a:gdLst>
              <a:gd name="T0" fmla="*/ 0 h 612776"/>
              <a:gd name="T1" fmla="*/ 306388 h 612776"/>
              <a:gd name="T2" fmla="*/ 612772 h 612776"/>
              <a:gd name="T3" fmla="*/ 306388 h 612776"/>
              <a:gd name="T4" fmla="*/ 0 h 612776"/>
              <a:gd name="T5" fmla="*/ 612772 h 612776"/>
              <a:gd name="T6" fmla="*/ 17694720 60000 65536"/>
              <a:gd name="T7" fmla="*/ 0 60000 65536"/>
              <a:gd name="T8" fmla="*/ 5898240 60000 65536"/>
              <a:gd name="T9" fmla="*/ 11796480 60000 65536"/>
              <a:gd name="T10" fmla="*/ 5898240 60000 65536"/>
              <a:gd name="T11" fmla="*/ 17694720 60000 65536"/>
              <a:gd name="T12" fmla="*/ 0 h 612776"/>
              <a:gd name="T13" fmla="*/ 612776 h 612776"/>
            </a:gdLst>
            <a:ahLst/>
            <a:cxnLst>
              <a:cxn ang="T6">
                <a:pos x="0" y="T0"/>
              </a:cxn>
              <a:cxn ang="T7">
                <a:pos x="0" y="T1"/>
              </a:cxn>
              <a:cxn ang="T8">
                <a:pos x="0" y="T2"/>
              </a:cxn>
              <a:cxn ang="T9">
                <a:pos x="0" y="T3"/>
              </a:cxn>
              <a:cxn ang="T10">
                <a:pos x="0" y="T4"/>
              </a:cxn>
              <a:cxn ang="T11">
                <a:pos x="0" y="T5"/>
              </a:cxn>
            </a:cxnLst>
            <a:rect l="0" t="T12" r="0" b="T13"/>
            <a:pathLst>
              <a:path h="612776">
                <a:moveTo>
                  <a:pt x="0" y="0"/>
                </a:moveTo>
                <a:lnTo>
                  <a:pt x="1" y="612776"/>
                </a:lnTo>
              </a:path>
            </a:pathLst>
          </a:custGeom>
          <a:noFill/>
          <a:ln w="9528">
            <a:solidFill>
              <a:srgbClr val="000000"/>
            </a:solidFill>
            <a:prstDash val="solid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u-H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DA0562B0-F6D4-432C-89C7-AD4E8E1A050C}" type="slidenum">
              <a:rPr lang="hu-HU" smtClean="0"/>
              <a:pPr/>
              <a:t>5</a:t>
            </a:fld>
            <a:endParaRPr lang="hu-HU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997F769-C40E-AF4B-805B-C7512EE667FF}"/>
              </a:ext>
            </a:extLst>
          </p:cNvPr>
          <p:cNvSpPr txBox="1"/>
          <p:nvPr/>
        </p:nvSpPr>
        <p:spPr>
          <a:xfrm>
            <a:off x="5875089" y="4403211"/>
            <a:ext cx="4289065" cy="2889251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457189" indent="-457189" algn="just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kern="0" dirty="0">
                <a:latin typeface="+mj-lt"/>
                <a:ea typeface="ＭＳ Ｐゴシック"/>
                <a:cs typeface="Times New Roman" panose="02020603050405020304" pitchFamily="18" charset="0"/>
              </a:rPr>
              <a:t>fizetési eszköz,</a:t>
            </a:r>
          </a:p>
          <a:p>
            <a:pPr marL="457189" indent="-457189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kern="0" dirty="0">
                <a:latin typeface="+mj-lt"/>
                <a:ea typeface="ＭＳ Ｐゴシック"/>
                <a:cs typeface="Times New Roman" panose="02020603050405020304" pitchFamily="18" charset="0"/>
              </a:rPr>
              <a:t>felhalmozási (megtakarítási, kincsképző) eszköz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C59275B-EE3E-114B-9635-A4E9409F5422}"/>
              </a:ext>
            </a:extLst>
          </p:cNvPr>
          <p:cNvSpPr txBox="1"/>
          <p:nvPr/>
        </p:nvSpPr>
        <p:spPr>
          <a:xfrm>
            <a:off x="2082198" y="5413376"/>
            <a:ext cx="4138233" cy="554287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just">
              <a:spcBef>
                <a:spcPts val="6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kern="0" dirty="0">
                <a:latin typeface="+mj-lt"/>
                <a:ea typeface="ＭＳ Ｐゴシック"/>
                <a:cs typeface="Times New Roman" panose="02020603050405020304" pitchFamily="18" charset="0"/>
              </a:rPr>
              <a:t>Világpénz</a:t>
            </a:r>
            <a:endParaRPr lang="hu-HU" sz="2400" kern="0" dirty="0">
              <a:latin typeface="+mj-lt"/>
              <a:ea typeface="ＭＳ Ｐゴシック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551108"/>
      </p:ext>
    </p:extLst>
  </p:cSld>
  <p:clrMapOvr>
    <a:masterClrMapping/>
  </p:clrMapOvr>
  <p:transition spd="slow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3.3.2. Ügyfélvédelmet szolgáló pénzalapok 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71083C3-6257-42B9-BBC8-D78FFA95C1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15945"/>
            <a:ext cx="5157787" cy="823912"/>
          </a:xfrm>
        </p:spPr>
        <p:txBody>
          <a:bodyPr>
            <a:normAutofit/>
          </a:bodyPr>
          <a:lstStyle/>
          <a:p>
            <a:r>
              <a:rPr lang="hu-HU" altLang="hu-HU" dirty="0"/>
              <a:t>Országos Betétbiztosítási Alap</a:t>
            </a:r>
          </a:p>
        </p:txBody>
      </p:sp>
      <p:sp>
        <p:nvSpPr>
          <p:cNvPr id="9" name="Text Box 52">
            <a:extLst>
              <a:ext uri="{FF2B5EF4-FFF2-40B4-BE49-F238E27FC236}">
                <a16:creationId xmlns:a16="http://schemas.microsoft.com/office/drawing/2014/main" id="{6C362D2F-88F9-1345-ADFA-6EC316791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88" y="2039857"/>
            <a:ext cx="5157787" cy="42807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defTabSz="801688">
              <a:spcBef>
                <a:spcPts val="700"/>
              </a:spcBef>
              <a:buSzPct val="100000"/>
              <a:buFont typeface="Arial" panose="020B0604020202020204" pitchFamily="34" charset="0"/>
              <a:buChar char="»"/>
              <a:defRPr sz="2800">
                <a:solidFill>
                  <a:srgbClr val="000000"/>
                </a:solidFill>
                <a:latin typeface="Palatino Linotype" panose="02040502050505030304" pitchFamily="18" charset="0"/>
              </a:defRPr>
            </a:lvl1pPr>
            <a:lvl2pPr marL="800100" indent="-342900" defTabSz="801688">
              <a:buSzPct val="100000"/>
              <a:buFont typeface="Arial" panose="020B0604020202020204" pitchFamily="34" charset="0"/>
              <a:buChar char="˃"/>
              <a:defRPr>
                <a:solidFill>
                  <a:srgbClr val="000000"/>
                </a:solidFill>
                <a:latin typeface="Palatino Linotype" panose="02040502050505030304" pitchFamily="18" charset="0"/>
              </a:defRPr>
            </a:lvl2pPr>
            <a:lvl3pPr marL="1143000" indent="-228600" defTabSz="801688">
              <a:buSzPct val="100000"/>
              <a:buFont typeface="Calibri" panose="020F0502020204030204" pitchFamily="34" charset="0"/>
              <a:buChar char="+"/>
              <a:defRPr>
                <a:solidFill>
                  <a:srgbClr val="000000"/>
                </a:solidFill>
                <a:latin typeface="Palatino Linotype" panose="02040502050505030304" pitchFamily="18" charset="0"/>
              </a:defRPr>
            </a:lvl3pPr>
            <a:lvl4pPr marL="1600200" indent="-228600" defTabSz="801688">
              <a:buSzPct val="100000"/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Palatino Linotype" panose="02040502050505030304" pitchFamily="18" charset="0"/>
              </a:defRPr>
            </a:lvl4pPr>
            <a:lvl5pPr marL="2057400" indent="-228600" defTabSz="801688">
              <a:buSzPct val="100000"/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Palatino Linotype" panose="02040502050505030304" pitchFamily="18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Palatino Linotype" panose="02040502050505030304" pitchFamily="18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Palatino Linotype" panose="02040502050505030304" pitchFamily="18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Palatino Linotype" panose="02040502050505030304" pitchFamily="18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Palatino Linotype" panose="02040502050505030304" pitchFamily="18" charset="0"/>
              </a:defRPr>
            </a:lvl9pPr>
          </a:lstStyle>
          <a:p>
            <a:pPr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hu-HU" altLang="hu-HU" sz="1800" dirty="0">
                <a:solidFill>
                  <a:schemeClr val="tx1"/>
                </a:solidFill>
                <a:latin typeface="+mn-lt"/>
              </a:rPr>
              <a:t>jogi személy, irányítását az igazgatóság látja el</a:t>
            </a:r>
          </a:p>
          <a:p>
            <a:pPr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hu-HU" altLang="hu-HU" sz="1800" dirty="0">
                <a:solidFill>
                  <a:schemeClr val="tx1"/>
                </a:solidFill>
                <a:latin typeface="+mn-lt"/>
              </a:rPr>
              <a:t>kötelező csatlakozás</a:t>
            </a:r>
          </a:p>
          <a:p>
            <a:pPr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hu-HU" altLang="hu-HU" sz="1800" dirty="0">
                <a:solidFill>
                  <a:schemeClr val="tx1"/>
                </a:solidFill>
                <a:latin typeface="+mn-lt"/>
              </a:rPr>
              <a:t>saját vagyonnal és bevétellel való gazdálkodás, adómentesség</a:t>
            </a:r>
          </a:p>
          <a:p>
            <a:pPr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hu-HU" altLang="hu-HU" sz="1800" dirty="0">
                <a:solidFill>
                  <a:schemeClr val="tx1"/>
                </a:solidFill>
                <a:latin typeface="+mn-lt"/>
              </a:rPr>
              <a:t>feladatai: legfontosabb a betétek befagyását követően aktuálissá váló betétes-kártalanítás</a:t>
            </a:r>
          </a:p>
          <a:p>
            <a:pPr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hu-HU" altLang="hu-HU" sz="1800" dirty="0">
                <a:solidFill>
                  <a:schemeClr val="tx1"/>
                </a:solidFill>
                <a:latin typeface="+mn-lt"/>
              </a:rPr>
              <a:t>kártalanítás szabályai:</a:t>
            </a:r>
          </a:p>
          <a:p>
            <a:pPr lvl="1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hu-HU" altLang="hu-HU" sz="1600" dirty="0">
                <a:solidFill>
                  <a:schemeClr val="tx1"/>
                </a:solidFill>
                <a:latin typeface="+mn-lt"/>
              </a:rPr>
              <a:t>befagyott betét tőke- és kamatösszege</a:t>
            </a:r>
          </a:p>
          <a:p>
            <a:pPr lvl="1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hu-HU" altLang="hu-HU" sz="1600" dirty="0">
                <a:solidFill>
                  <a:schemeClr val="tx1"/>
                </a:solidFill>
                <a:latin typeface="+mn-lt"/>
              </a:rPr>
              <a:t>személyenként és hitelintézetenként összevonta legfeljebb százezer euró összeghatárig</a:t>
            </a:r>
          </a:p>
          <a:p>
            <a:pPr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hu-HU" altLang="hu-HU" sz="1800" dirty="0">
                <a:solidFill>
                  <a:schemeClr val="tx1"/>
                </a:solidFill>
                <a:latin typeface="+mn-lt"/>
              </a:rPr>
              <a:t>kizáró okok</a:t>
            </a:r>
          </a:p>
          <a:p>
            <a:pPr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hu-HU" altLang="hu-HU" sz="1800" dirty="0">
                <a:solidFill>
                  <a:schemeClr val="tx1"/>
                </a:solidFill>
                <a:latin typeface="+mn-lt"/>
              </a:rPr>
              <a:t>jogi szabályozás: Hpt. X. Fejezete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D94DE90C-48E3-41B1-8E9C-4C19EACE36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15945"/>
            <a:ext cx="5183188" cy="823912"/>
          </a:xfrm>
        </p:spPr>
        <p:txBody>
          <a:bodyPr>
            <a:normAutofit/>
          </a:bodyPr>
          <a:lstStyle/>
          <a:p>
            <a:r>
              <a:rPr lang="hu-HU" altLang="hu-HU" dirty="0"/>
              <a:t>Befektető-védelmi Alap</a:t>
            </a:r>
            <a:br>
              <a:rPr lang="hu-HU" altLang="hu-HU" dirty="0"/>
            </a:br>
            <a:endParaRPr lang="hu-HU" altLang="hu-HU" dirty="0"/>
          </a:p>
        </p:txBody>
      </p:sp>
      <p:sp>
        <p:nvSpPr>
          <p:cNvPr id="10" name="Text Box 52">
            <a:extLst>
              <a:ext uri="{FF2B5EF4-FFF2-40B4-BE49-F238E27FC236}">
                <a16:creationId xmlns:a16="http://schemas.microsoft.com/office/drawing/2014/main" id="{7A6F8DF3-157D-6742-9740-6AC12CA6D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2039857"/>
            <a:ext cx="5183188" cy="42807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indent="-285750" defTabSz="801688">
              <a:spcBef>
                <a:spcPts val="700"/>
              </a:spcBef>
              <a:buSzPct val="100000"/>
              <a:buFont typeface="Arial" panose="020B0604020202020204" pitchFamily="34" charset="0"/>
              <a:buChar char="»"/>
              <a:defRPr sz="2800">
                <a:solidFill>
                  <a:srgbClr val="000000"/>
                </a:solidFill>
                <a:latin typeface="Palatino Linotype" panose="02040502050505030304" pitchFamily="18" charset="0"/>
              </a:defRPr>
            </a:lvl1pPr>
            <a:lvl2pPr marL="800100" indent="-342900" defTabSz="801688">
              <a:buSzPct val="100000"/>
              <a:buFont typeface="Arial" panose="020B0604020202020204" pitchFamily="34" charset="0"/>
              <a:buChar char="˃"/>
              <a:defRPr>
                <a:solidFill>
                  <a:srgbClr val="000000"/>
                </a:solidFill>
                <a:latin typeface="Palatino Linotype" panose="02040502050505030304" pitchFamily="18" charset="0"/>
              </a:defRPr>
            </a:lvl2pPr>
            <a:lvl3pPr marL="1143000" indent="-228600" defTabSz="801688">
              <a:buSzPct val="100000"/>
              <a:buFont typeface="Calibri" panose="020F0502020204030204" pitchFamily="34" charset="0"/>
              <a:buChar char="+"/>
              <a:defRPr>
                <a:solidFill>
                  <a:srgbClr val="000000"/>
                </a:solidFill>
                <a:latin typeface="Palatino Linotype" panose="02040502050505030304" pitchFamily="18" charset="0"/>
              </a:defRPr>
            </a:lvl3pPr>
            <a:lvl4pPr marL="1600200" indent="-228600" defTabSz="801688">
              <a:buSzPct val="100000"/>
              <a:buFont typeface="Arial" panose="020B0604020202020204" pitchFamily="34" charset="0"/>
              <a:buChar char="–"/>
              <a:defRPr>
                <a:solidFill>
                  <a:srgbClr val="000000"/>
                </a:solidFill>
                <a:latin typeface="Palatino Linotype" panose="02040502050505030304" pitchFamily="18" charset="0"/>
              </a:defRPr>
            </a:lvl4pPr>
            <a:lvl5pPr marL="2057400" indent="-228600" defTabSz="801688">
              <a:buSzPct val="100000"/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Palatino Linotype" panose="02040502050505030304" pitchFamily="18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Palatino Linotype" panose="02040502050505030304" pitchFamily="18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Palatino Linotype" panose="02040502050505030304" pitchFamily="18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Palatino Linotype" panose="02040502050505030304" pitchFamily="18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>
                <a:solidFill>
                  <a:srgbClr val="000000"/>
                </a:solidFill>
                <a:latin typeface="Palatino Linotype" panose="02040502050505030304" pitchFamily="18" charset="0"/>
              </a:defRPr>
            </a:lvl9pPr>
          </a:lstStyle>
          <a:p>
            <a:pPr indent="-22860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altLang="hu-HU" sz="1800" dirty="0">
                <a:solidFill>
                  <a:schemeClr val="tx1"/>
                </a:solidFill>
                <a:latin typeface="+mn-lt"/>
              </a:rPr>
              <a:t>jogi személy, irányítását az  igazgatóság látja el</a:t>
            </a:r>
          </a:p>
          <a:p>
            <a:pPr indent="-22860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altLang="hu-HU" sz="1800" dirty="0">
                <a:solidFill>
                  <a:schemeClr val="tx1"/>
                </a:solidFill>
                <a:latin typeface="+mn-lt"/>
              </a:rPr>
              <a:t>kötelező tagság</a:t>
            </a:r>
          </a:p>
          <a:p>
            <a:pPr indent="-22860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altLang="hu-HU" sz="1800" dirty="0">
                <a:solidFill>
                  <a:schemeClr val="tx1"/>
                </a:solidFill>
                <a:latin typeface="+mn-lt"/>
              </a:rPr>
              <a:t>saját vagyonnal és bevétellel való gazdálkodás, adómentesség</a:t>
            </a:r>
          </a:p>
          <a:p>
            <a:pPr indent="-22860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altLang="hu-HU" sz="1800" dirty="0">
                <a:solidFill>
                  <a:schemeClr val="tx1"/>
                </a:solidFill>
                <a:latin typeface="+mn-lt"/>
              </a:rPr>
              <a:t>feladatai: legfontosabb a befektetőkkel szembeni kártalanítás</a:t>
            </a:r>
          </a:p>
          <a:p>
            <a:pPr indent="-22860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altLang="hu-HU" sz="1800" dirty="0">
                <a:solidFill>
                  <a:schemeClr val="tx1"/>
                </a:solidFill>
                <a:latin typeface="+mn-lt"/>
              </a:rPr>
              <a:t>kártalanítás szabályai:</a:t>
            </a:r>
          </a:p>
          <a:p>
            <a:pPr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altLang="hu-HU" sz="1400" dirty="0">
                <a:solidFill>
                  <a:schemeClr val="tx1"/>
                </a:solidFill>
                <a:latin typeface="+mn-lt"/>
              </a:rPr>
              <a:t>személyenként és BEVA-tagonként összevontan legfeljebb százezer euró összeghatárig</a:t>
            </a:r>
          </a:p>
          <a:p>
            <a:pPr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altLang="hu-HU" sz="1400" dirty="0">
                <a:solidFill>
                  <a:schemeClr val="tx1"/>
                </a:solidFill>
                <a:latin typeface="+mn-lt"/>
              </a:rPr>
              <a:t>akkor, ha a bíróság a BEVA valamely tagjának a felszámolását rendelte el</a:t>
            </a:r>
          </a:p>
          <a:p>
            <a:pPr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altLang="hu-HU" sz="1400" dirty="0">
                <a:solidFill>
                  <a:schemeClr val="tx1"/>
                </a:solidFill>
                <a:latin typeface="+mn-lt"/>
              </a:rPr>
              <a:t>a kártalanítás mértéke egymillió forint összeghatárig 100%, afelett 90%</a:t>
            </a:r>
          </a:p>
          <a:p>
            <a:pPr indent="-22860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altLang="hu-HU" sz="1800" dirty="0">
                <a:solidFill>
                  <a:schemeClr val="tx1"/>
                </a:solidFill>
                <a:latin typeface="+mn-lt"/>
              </a:rPr>
              <a:t>kizáró okok</a:t>
            </a:r>
          </a:p>
          <a:p>
            <a:pPr indent="-22860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altLang="hu-HU" sz="1800" dirty="0">
                <a:solidFill>
                  <a:schemeClr val="tx1"/>
                </a:solidFill>
                <a:latin typeface="+mn-lt"/>
              </a:rPr>
              <a:t>jogi szabályozás: Tpt. XXIV. Fejezete</a:t>
            </a:r>
          </a:p>
        </p:txBody>
      </p:sp>
      <p:sp>
        <p:nvSpPr>
          <p:cNvPr id="2" name="Dia számának helye 1" hidden="1"/>
          <p:cNvSpPr>
            <a:spLocks noGrp="1"/>
          </p:cNvSpPr>
          <p:nvPr>
            <p:ph type="sldNum" sz="quarter" idx="4294967295"/>
          </p:nvPr>
        </p:nvSpPr>
        <p:spPr>
          <a:xfrm>
            <a:off x="8139995" y="6398861"/>
            <a:ext cx="20574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50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7805181"/>
      </p:ext>
    </p:extLst>
  </p:cSld>
  <p:clrMapOvr>
    <a:masterClrMapping/>
  </p:clrMapOvr>
  <p:transition spd="slow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79620" y="2507226"/>
            <a:ext cx="10864680" cy="2778688"/>
          </a:xfrm>
        </p:spPr>
        <p:txBody>
          <a:bodyPr>
            <a:normAutofit/>
          </a:bodyPr>
          <a:lstStyle/>
          <a:p>
            <a:r>
              <a:rPr lang="hu-HU" altLang="hu-HU" sz="4400" kern="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4. fejezet</a:t>
            </a:r>
            <a:br>
              <a:rPr lang="hu-HU" altLang="hu-HU" sz="4400" kern="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hu-HU" altLang="hu-HU" sz="4400" kern="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A magyar állampénzügyi rendszer</a:t>
            </a:r>
            <a:br>
              <a:rPr lang="hu-HU" altLang="hu-HU" sz="4400" kern="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hu-HU" altLang="hu-HU" sz="4400" kern="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nemzetközi kapcsolódásai </a:t>
            </a:r>
          </a:p>
        </p:txBody>
      </p:sp>
    </p:spTree>
    <p:extLst>
      <p:ext uri="{BB962C8B-B14F-4D97-AF65-F5344CB8AC3E}">
        <p14:creationId xmlns:p14="http://schemas.microsoft.com/office/powerpoint/2010/main" val="17664435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hu-HU" sz="2900" dirty="0">
                <a:solidFill>
                  <a:srgbClr val="C00000"/>
                </a:solidFill>
              </a:rPr>
              <a:t>4. fejezet oktatási célkitűzései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b="1" dirty="0"/>
              <a:t>A hallgató</a:t>
            </a:r>
          </a:p>
          <a:p>
            <a:r>
              <a:rPr lang="hu-HU" sz="1800" dirty="0"/>
              <a:t>rendelkezzen ismeretekkel a magyar gazdaság külső pénzügyi kapcsolatait tekintve legfontosabb magánpiaci (pénz- és tőkepiaci) szereplők, valamint a hivatalos intézményi motivációiról, működési elveiről</a:t>
            </a:r>
          </a:p>
          <a:p>
            <a:r>
              <a:rPr lang="hu-HU" sz="1800" dirty="0"/>
              <a:t>ismerje Magyarország és az Európai Unió pénzügyi és költségvetési igazgatási kapcsolatrendszerét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52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88046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hu-HU" altLang="hu-HU" sz="2900" dirty="0">
                <a:solidFill>
                  <a:srgbClr val="C00000"/>
                </a:solidFill>
              </a:rPr>
              <a:t>4.1. A pénzpiacok és a bankszektor a világban</a:t>
            </a:r>
            <a:endParaRPr lang="hu-HU" sz="2900" dirty="0">
              <a:solidFill>
                <a:srgbClr val="C0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hu-HU" altLang="hu-HU" sz="1800" dirty="0"/>
              <a:t>Magyarország „feltörekvő piacokhoz” való tartozása (közvetlen befektetés és portfólióbefektetés beáramlása)</a:t>
            </a:r>
          </a:p>
          <a:p>
            <a:pPr lvl="1" fontAlgn="base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hu-HU" altLang="hu-HU" sz="1800" dirty="0"/>
              <a:t>előny: lassabban mozduló, kiszámíthatóbb tőkeforrás</a:t>
            </a:r>
          </a:p>
          <a:p>
            <a:pPr lvl="1" fontAlgn="base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hu-HU" altLang="hu-HU" sz="1800" dirty="0"/>
              <a:t>hátrány: a tőkeimport kisebb hányada jut a tőzsdén keresztüli áramlásokra</a:t>
            </a:r>
          </a:p>
          <a:p>
            <a:pPr fontAlgn="base"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hu-HU" altLang="hu-HU" sz="1800" dirty="0"/>
              <a:t>OECD megállapodások a nemzetközi tőkemozgás jogszabályi és intézményi korlátjainak felszámolására</a:t>
            </a:r>
          </a:p>
          <a:p>
            <a:pPr fontAlgn="base"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hu-HU" altLang="hu-HU" sz="1800" dirty="0"/>
              <a:t>Közép- és hosszú lejáratú bankhitelek kockázatai és abból fakadó válságra adott válaszok (pénzügyi intézmények koncentrációs törekvései)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53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117744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hu-HU" altLang="hu-HU" sz="2900" dirty="0">
                <a:solidFill>
                  <a:srgbClr val="C00000"/>
                </a:solidFill>
              </a:rPr>
              <a:t>4.2. Nemzetközi pénzügyi intézmények</a:t>
            </a:r>
            <a:endParaRPr lang="hu-HU" sz="2900" dirty="0">
              <a:solidFill>
                <a:srgbClr val="C0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>
              <a:buClr>
                <a:srgbClr val="000000"/>
              </a:buClr>
              <a:buSzPct val="100000"/>
              <a:defRPr/>
            </a:pPr>
            <a:r>
              <a:rPr lang="hu-HU" sz="1800" dirty="0"/>
              <a:t>A legfontosabb multilaterális pénzügyi intézmények:</a:t>
            </a:r>
          </a:p>
          <a:p>
            <a:pPr lvl="1">
              <a:spcBef>
                <a:spcPts val="1000"/>
              </a:spcBef>
              <a:buClr>
                <a:srgbClr val="000000"/>
              </a:buClr>
              <a:buSzPct val="100000"/>
              <a:defRPr/>
            </a:pPr>
            <a:r>
              <a:rPr lang="hu-HU" sz="1800" b="1" dirty="0"/>
              <a:t>Nemzetközi Valutaalap </a:t>
            </a:r>
            <a:r>
              <a:rPr lang="hu-HU" sz="1800" dirty="0"/>
              <a:t>(IMF)</a:t>
            </a:r>
          </a:p>
          <a:p>
            <a:pPr lvl="1">
              <a:spcBef>
                <a:spcPts val="1000"/>
              </a:spcBef>
              <a:buClr>
                <a:srgbClr val="000000"/>
              </a:buClr>
              <a:buSzPct val="100000"/>
              <a:defRPr/>
            </a:pPr>
            <a:r>
              <a:rPr lang="hu-HU" sz="1800" b="1" dirty="0"/>
              <a:t>Világbank-csoport </a:t>
            </a:r>
            <a:r>
              <a:rPr lang="hu-HU" sz="1800" dirty="0"/>
              <a:t>(WB)</a:t>
            </a:r>
          </a:p>
          <a:p>
            <a:pPr>
              <a:buClr>
                <a:srgbClr val="000000"/>
              </a:buClr>
              <a:buSzPct val="100000"/>
              <a:defRPr/>
            </a:pPr>
            <a:r>
              <a:rPr lang="hu-HU" sz="1800" dirty="0"/>
              <a:t>Nemzetközi fejlesztési bankok:</a:t>
            </a:r>
          </a:p>
          <a:p>
            <a:pPr lvl="1">
              <a:spcBef>
                <a:spcPts val="1000"/>
              </a:spcBef>
              <a:buClr>
                <a:srgbClr val="000000"/>
              </a:buClr>
              <a:buSzPct val="100000"/>
              <a:defRPr/>
            </a:pPr>
            <a:r>
              <a:rPr lang="hu-HU" sz="1800" b="1" dirty="0"/>
              <a:t>Európai Beruházási Bank </a:t>
            </a:r>
            <a:r>
              <a:rPr lang="hu-HU" sz="1800" dirty="0"/>
              <a:t>(EIB)</a:t>
            </a:r>
          </a:p>
          <a:p>
            <a:pPr lvl="1">
              <a:spcBef>
                <a:spcPts val="1000"/>
              </a:spcBef>
              <a:buClr>
                <a:srgbClr val="000000"/>
              </a:buClr>
              <a:buSzPct val="100000"/>
              <a:defRPr/>
            </a:pPr>
            <a:r>
              <a:rPr lang="hu-HU" sz="1800" b="1" dirty="0"/>
              <a:t>Európai Fejlesztési és Újjáépítési Bank </a:t>
            </a:r>
            <a:r>
              <a:rPr lang="hu-HU" sz="1800" dirty="0"/>
              <a:t>(EBRD)</a:t>
            </a:r>
          </a:p>
          <a:p>
            <a:pPr>
              <a:buClr>
                <a:srgbClr val="000000"/>
              </a:buClr>
              <a:buSzPct val="100000"/>
              <a:defRPr/>
            </a:pPr>
            <a:r>
              <a:rPr lang="hu-HU" sz="1800" dirty="0"/>
              <a:t>A nemzetközi pénzügyi szervezetek jelentősége: hitelfelvételi forrás és makrogazdasági konzultáció, szakmai kapcsolat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54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0571608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hu-HU" altLang="hu-HU" sz="2900" dirty="0">
                <a:solidFill>
                  <a:srgbClr val="C00000"/>
                </a:solidFill>
              </a:rPr>
              <a:t>4.3. A pénzügyi és költségvetési igazgatás európai uniós összefüggései 1.</a:t>
            </a:r>
            <a:endParaRPr lang="hu-HU" sz="2900" dirty="0">
              <a:solidFill>
                <a:srgbClr val="C0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hu-HU" altLang="hu-HU" sz="1800" dirty="0"/>
              <a:t>Az unió és a tagállamok </a:t>
            </a:r>
            <a:r>
              <a:rPr lang="hu-HU" altLang="hu-HU" sz="1800" b="1" dirty="0"/>
              <a:t>önálló költségvetés</a:t>
            </a:r>
            <a:r>
              <a:rPr lang="hu-HU" altLang="hu-HU" sz="1800" dirty="0"/>
              <a:t>sel rendelkeznek, </a:t>
            </a:r>
            <a:r>
              <a:rPr lang="hu-HU" altLang="hu-HU" sz="1800" b="1" dirty="0"/>
              <a:t>nincs kötelezően átveendő költségvetési rendszer</a:t>
            </a:r>
            <a:r>
              <a:rPr lang="hu-HU" altLang="hu-HU" sz="1800" dirty="0"/>
              <a:t>, de bizonyos költségvetési tervezési, pénzügyi lebonyolítási, ellenőrzési, beszámolási feltételeknek azonban minden tagállam köteles megfelelni</a:t>
            </a:r>
          </a:p>
          <a:p>
            <a:pPr fontAlgn="base"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hu-HU" altLang="hu-HU" sz="1800" dirty="0"/>
              <a:t>A saját közös költségvetéshez minden tagállamnak hozzá kell járulnia, egyben minden tagállam jogosult az </a:t>
            </a:r>
            <a:r>
              <a:rPr lang="hu-HU" altLang="hu-HU" sz="1800" b="1" dirty="0"/>
              <a:t>európai strukturális és beruházási alapok</a:t>
            </a:r>
            <a:r>
              <a:rPr lang="hu-HU" altLang="hu-HU" sz="1800" dirty="0"/>
              <a:t>ból történő részesedésre</a:t>
            </a:r>
          </a:p>
          <a:p>
            <a:pPr lvl="1" fontAlgn="base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hu-HU" altLang="hu-HU" sz="1800" dirty="0"/>
              <a:t>Európai Regionális Fejlesztési Alap</a:t>
            </a:r>
          </a:p>
          <a:p>
            <a:pPr lvl="1" fontAlgn="base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hu-HU" altLang="hu-HU" sz="1800" dirty="0"/>
              <a:t>Európai Szociális Alap</a:t>
            </a:r>
          </a:p>
          <a:p>
            <a:pPr lvl="1" fontAlgn="base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hu-HU" altLang="hu-HU" sz="1800" dirty="0"/>
              <a:t>Kohéziós Alap</a:t>
            </a:r>
          </a:p>
          <a:p>
            <a:pPr lvl="1" fontAlgn="base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hu-HU" altLang="hu-HU" sz="1800" dirty="0"/>
              <a:t>Európai Mezőgazdasági Vidékfejlesztési Alap</a:t>
            </a:r>
          </a:p>
          <a:p>
            <a:pPr lvl="1" fontAlgn="base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hu-HU" altLang="hu-HU" sz="1800" dirty="0"/>
              <a:t>Európai Tengerügyi és Halászati Alap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55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520003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DA0562B0-F6D4-432C-89C7-AD4E8E1A050C}" type="slidenum">
              <a:rPr lang="hu-HU" smtClean="0"/>
              <a:pPr/>
              <a:t>56</a:t>
            </a:fld>
            <a:endParaRPr lang="hu-HU"/>
          </a:p>
        </p:txBody>
      </p:sp>
      <p:graphicFrame>
        <p:nvGraphicFramePr>
          <p:cNvPr id="8" name="Táblázat 3">
            <a:extLst>
              <a:ext uri="{FF2B5EF4-FFF2-40B4-BE49-F238E27FC236}">
                <a16:creationId xmlns:a16="http://schemas.microsoft.com/office/drawing/2014/main" id="{13800EA8-7333-A541-A7A5-993F72FAAA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082474"/>
              </p:ext>
            </p:extLst>
          </p:nvPr>
        </p:nvGraphicFramePr>
        <p:xfrm>
          <a:off x="1665909" y="1435606"/>
          <a:ext cx="8860182" cy="49353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3387">
                  <a:extLst>
                    <a:ext uri="{9D8B030D-6E8A-4147-A177-3AD203B41FA5}">
                      <a16:colId xmlns:a16="http://schemas.microsoft.com/office/drawing/2014/main" val="3397756786"/>
                    </a:ext>
                  </a:extLst>
                </a:gridCol>
                <a:gridCol w="3683931">
                  <a:extLst>
                    <a:ext uri="{9D8B030D-6E8A-4147-A177-3AD203B41FA5}">
                      <a16:colId xmlns:a16="http://schemas.microsoft.com/office/drawing/2014/main" val="2416170750"/>
                    </a:ext>
                  </a:extLst>
                </a:gridCol>
                <a:gridCol w="4092864">
                  <a:extLst>
                    <a:ext uri="{9D8B030D-6E8A-4147-A177-3AD203B41FA5}">
                      <a16:colId xmlns:a16="http://schemas.microsoft.com/office/drawing/2014/main" val="1082583651"/>
                    </a:ext>
                  </a:extLst>
                </a:gridCol>
              </a:tblGrid>
              <a:tr h="415679">
                <a:tc>
                  <a:txBody>
                    <a:bodyPr/>
                    <a:lstStyle/>
                    <a:p>
                      <a:endParaRPr lang="hu-H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cap="all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Európai Unió</a:t>
                      </a:r>
                    </a:p>
                  </a:txBody>
                  <a:tcPr>
                    <a:lnL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cap="all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Tagállam</a:t>
                      </a:r>
                    </a:p>
                  </a:txBody>
                  <a:tcPr>
                    <a:lnL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71009540"/>
                  </a:ext>
                </a:extLst>
              </a:tr>
              <a:tr h="1468732">
                <a:tc>
                  <a:txBody>
                    <a:bodyPr/>
                    <a:lstStyle/>
                    <a:p>
                      <a:r>
                        <a:rPr lang="hu-HU" sz="160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Forma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Clr>
                          <a:srgbClr val="C99E5A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7 évre szóló költségvetési keret, amelyről az Európai Tanács dönt</a:t>
                      </a:r>
                    </a:p>
                    <a:p>
                      <a:pPr marL="342900" indent="-342900">
                        <a:buClr>
                          <a:srgbClr val="C99E5A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a hétéves adatok alapján éves költségvetés készül, amelyről a Bizottság, a Tanács és a Parlament évente dönt</a:t>
                      </a:r>
                    </a:p>
                  </a:txBody>
                  <a:tcPr>
                    <a:lnL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Clr>
                          <a:srgbClr val="C99E5A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naptári évre szóló költségvetés (országonként eltérő, hogy hány évre készülnek középtávú számítások)</a:t>
                      </a:r>
                    </a:p>
                  </a:txBody>
                  <a:tcPr>
                    <a:lnL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72797889"/>
                  </a:ext>
                </a:extLst>
              </a:tr>
              <a:tr h="1191613">
                <a:tc>
                  <a:txBody>
                    <a:bodyPr/>
                    <a:lstStyle/>
                    <a:p>
                      <a:r>
                        <a:rPr lang="hu-HU" sz="140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Bevételek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Clr>
                          <a:srgbClr val="C99E5A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közös bevételekre épül</a:t>
                      </a:r>
                    </a:p>
                    <a:p>
                      <a:pPr marL="342900" indent="-342900">
                        <a:buClr>
                          <a:srgbClr val="C99E5A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az Európai Unió GDP-jének alig több, mint 1%-át osztja újra</a:t>
                      </a:r>
                    </a:p>
                  </a:txBody>
                  <a:tcPr>
                    <a:lnL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Clr>
                          <a:srgbClr val="C99E5A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jellemzően adóbevételekre épül</a:t>
                      </a:r>
                    </a:p>
                    <a:p>
                      <a:pPr marL="342900" indent="-342900">
                        <a:buClr>
                          <a:srgbClr val="C99E5A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a nemzeti GDP-k mintegy 30-50%-a felett rendelkezik (jövedelem centralizáció)</a:t>
                      </a:r>
                    </a:p>
                    <a:p>
                      <a:pPr marL="342900" indent="-342900">
                        <a:buClr>
                          <a:srgbClr val="C99E5A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EU támogatások</a:t>
                      </a:r>
                    </a:p>
                  </a:txBody>
                  <a:tcPr>
                    <a:lnL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85527809"/>
                  </a:ext>
                </a:extLst>
              </a:tr>
              <a:tr h="914494">
                <a:tc>
                  <a:txBody>
                    <a:bodyPr/>
                    <a:lstStyle/>
                    <a:p>
                      <a:r>
                        <a:rPr lang="hu-HU" sz="140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Kiadások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Clr>
                          <a:srgbClr val="C99E5A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funkcionális kiadásokat finanszíroz (elenyésző mértékben finanszíroz közjavakat és közszolgáltatásokat</a:t>
                      </a:r>
                      <a:r>
                        <a:rPr lang="hu-H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Clr>
                          <a:srgbClr val="C99E5A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közjavakat és közszolgáltatásokat nyújt a társadalom számára (újraelosztás)</a:t>
                      </a:r>
                    </a:p>
                    <a:p>
                      <a:pPr marL="342900" indent="-342900">
                        <a:buClr>
                          <a:srgbClr val="C99E5A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EU befizetések</a:t>
                      </a:r>
                    </a:p>
                  </a:txBody>
                  <a:tcPr>
                    <a:lnL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4216298"/>
                  </a:ext>
                </a:extLst>
              </a:tr>
              <a:tr h="844481">
                <a:tc>
                  <a:txBody>
                    <a:bodyPr/>
                    <a:lstStyle/>
                    <a:p>
                      <a:r>
                        <a:rPr lang="hu-HU" sz="140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Funkciók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Clr>
                          <a:srgbClr val="C99E5A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tényleges szabályozó és újraelosztó tevékenység</a:t>
                      </a:r>
                    </a:p>
                  </a:txBody>
                  <a:tcPr>
                    <a:lnL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Clr>
                          <a:srgbClr val="C99E5A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gazdaságirányítási és szabályozási funkció</a:t>
                      </a:r>
                    </a:p>
                    <a:p>
                      <a:pPr marL="342900" indent="-342900">
                        <a:buClr>
                          <a:srgbClr val="C99E5A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gazdaságfejlesztő és szerkezet-átalakító célok</a:t>
                      </a:r>
                    </a:p>
                  </a:txBody>
                  <a:tcPr>
                    <a:lnL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C99E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2189823"/>
                  </a:ext>
                </a:extLst>
              </a:tr>
            </a:tbl>
          </a:graphicData>
        </a:graphic>
      </p:graphicFrame>
      <p:sp>
        <p:nvSpPr>
          <p:cNvPr id="7" name="Cím 1">
            <a:extLst>
              <a:ext uri="{FF2B5EF4-FFF2-40B4-BE49-F238E27FC236}">
                <a16:creationId xmlns:a16="http://schemas.microsoft.com/office/drawing/2014/main" id="{BBDE9D9B-52B0-A340-A62C-66F398A5B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hu-HU" altLang="hu-HU" sz="2900" dirty="0">
                <a:solidFill>
                  <a:srgbClr val="C00000"/>
                </a:solidFill>
              </a:rPr>
              <a:t>4.3. A pénzügyi és költségvetési igazgatás európai uniós összefüggései 2.</a:t>
            </a:r>
            <a:endParaRPr lang="hu-HU" sz="29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90841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1524000" y="1412776"/>
            <a:ext cx="9144000" cy="4032448"/>
          </a:xfrm>
          <a:prstGeom prst="rect">
            <a:avLst/>
          </a:prstGeom>
        </p:spPr>
        <p:txBody>
          <a:bodyPr anchor="ctr"/>
          <a:lstStyle>
            <a:defPPr>
              <a:defRPr lang="hu-H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484620" algn="ctr" eaLnBrk="1" fontAlgn="auto" hangingPunct="1">
              <a:spcAft>
                <a:spcPts val="0"/>
              </a:spcAft>
              <a:defRPr/>
            </a:pPr>
            <a:r>
              <a:rPr lang="hu-HU" sz="3200" b="0" cap="all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köszönöm megtisztelő </a:t>
            </a:r>
          </a:p>
          <a:p>
            <a:pPr marL="484620" algn="ctr" eaLnBrk="1" fontAlgn="auto" hangingPunct="1">
              <a:spcAft>
                <a:spcPts val="0"/>
              </a:spcAft>
              <a:defRPr/>
            </a:pPr>
            <a:r>
              <a:rPr lang="hu-HU" sz="3200" b="0" cap="all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figyelmüket!</a:t>
            </a:r>
          </a:p>
          <a:p>
            <a:pPr marL="484620" algn="ctr" eaLnBrk="1" fontAlgn="auto" hangingPunct="1">
              <a:spcAft>
                <a:spcPts val="0"/>
              </a:spcAft>
              <a:defRPr/>
            </a:pPr>
            <a:endParaRPr lang="hu-HU" sz="2000" b="0" cap="all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4620" algn="ctr" eaLnBrk="1" fontAlgn="auto" hangingPunct="1">
              <a:spcAft>
                <a:spcPts val="0"/>
              </a:spcAft>
              <a:defRPr/>
            </a:pPr>
            <a:endParaRPr lang="hu-HU" sz="2400" b="0" cap="all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4620" algn="ctr" eaLnBrk="1" fontAlgn="auto" hangingPunct="1">
              <a:spcAft>
                <a:spcPts val="0"/>
              </a:spcAft>
              <a:defRPr/>
            </a:pPr>
            <a:r>
              <a:rPr lang="hu-HU" sz="2400" b="0" cap="all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sikeres felkészülést </a:t>
            </a:r>
          </a:p>
          <a:p>
            <a:pPr marL="484620" algn="ctr" eaLnBrk="1" fontAlgn="auto" hangingPunct="1">
              <a:spcAft>
                <a:spcPts val="0"/>
              </a:spcAft>
              <a:defRPr/>
            </a:pPr>
            <a:r>
              <a:rPr lang="hu-HU" sz="2400" b="0" cap="all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kívánok!</a:t>
            </a:r>
          </a:p>
        </p:txBody>
      </p:sp>
    </p:spTree>
    <p:extLst>
      <p:ext uri="{BB962C8B-B14F-4D97-AF65-F5344CB8AC3E}">
        <p14:creationId xmlns:p14="http://schemas.microsoft.com/office/powerpoint/2010/main" val="1104669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="ctr" anchorCtr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hu-HU" altLang="hu-HU" sz="2900" dirty="0">
                <a:solidFill>
                  <a:srgbClr val="C00000"/>
                </a:solidFill>
              </a:rPr>
              <a:t>1.1.2. A magyar pénzviszonyok</a:t>
            </a:r>
            <a:br>
              <a:rPr lang="hu-HU" altLang="hu-HU" sz="2900" dirty="0">
                <a:solidFill>
                  <a:srgbClr val="C00000"/>
                </a:solidFill>
              </a:rPr>
            </a:br>
            <a:r>
              <a:rPr lang="hu-HU" altLang="hu-HU" sz="2900" dirty="0">
                <a:solidFill>
                  <a:srgbClr val="C00000"/>
                </a:solidFill>
              </a:rPr>
              <a:t>fejlődési útja napjainkig</a:t>
            </a:r>
          </a:p>
        </p:txBody>
      </p:sp>
      <p:sp>
        <p:nvSpPr>
          <p:cNvPr id="11267" name="Content Placeholder 2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>
              <a:buClr>
                <a:srgbClr val="000000"/>
              </a:buClr>
            </a:pPr>
            <a:r>
              <a:rPr lang="hu-HU" altLang="hu-HU" sz="1800" dirty="0"/>
              <a:t>Pénzügyi kultúránk előzményei:</a:t>
            </a:r>
          </a:p>
          <a:p>
            <a:pPr lvl="1">
              <a:spcBef>
                <a:spcPts val="1000"/>
              </a:spcBef>
              <a:buClr>
                <a:srgbClr val="000000"/>
              </a:buClr>
            </a:pPr>
            <a:r>
              <a:rPr lang="hu-HU" altLang="hu-HU" sz="1800" dirty="0"/>
              <a:t>a </a:t>
            </a:r>
            <a:r>
              <a:rPr lang="hu-HU" altLang="hu-HU" sz="1800" b="1" dirty="0"/>
              <a:t>piacgazdaság</a:t>
            </a:r>
            <a:r>
              <a:rPr lang="hu-HU" altLang="hu-HU" sz="1800" dirty="0"/>
              <a:t> globalizációs törekvései,</a:t>
            </a:r>
          </a:p>
          <a:p>
            <a:pPr lvl="1">
              <a:spcBef>
                <a:spcPts val="1000"/>
              </a:spcBef>
              <a:buClr>
                <a:srgbClr val="000000"/>
              </a:buClr>
            </a:pPr>
            <a:r>
              <a:rPr lang="hu-HU" altLang="hu-HU" sz="1800" dirty="0"/>
              <a:t>az Osztrák-Magyar Monarchia hatása,</a:t>
            </a:r>
          </a:p>
          <a:p>
            <a:pPr lvl="1">
              <a:spcBef>
                <a:spcPts val="1000"/>
              </a:spcBef>
              <a:buClr>
                <a:srgbClr val="000000"/>
              </a:buClr>
            </a:pPr>
            <a:r>
              <a:rPr lang="hu-HU" altLang="hu-HU" sz="1800" dirty="0"/>
              <a:t>a két világháború utáni pénzügyi modernizációs folyamat</a:t>
            </a:r>
          </a:p>
          <a:p>
            <a:pPr>
              <a:buClr>
                <a:srgbClr val="000000"/>
              </a:buClr>
            </a:pPr>
            <a:r>
              <a:rPr lang="hu-HU" altLang="hu-HU" sz="1800" dirty="0"/>
              <a:t>A </a:t>
            </a:r>
            <a:r>
              <a:rPr lang="hu-HU" altLang="hu-HU" sz="1800" b="1" dirty="0"/>
              <a:t>tervgazdaság</a:t>
            </a:r>
            <a:r>
              <a:rPr lang="hu-HU" altLang="hu-HU" sz="1800" dirty="0"/>
              <a:t>tól a modern piacgazdaságig: a pénzkultúra változásának folyamata, átalakulása</a:t>
            </a:r>
          </a:p>
          <a:p>
            <a:pPr>
              <a:buClr>
                <a:srgbClr val="000000"/>
              </a:buClr>
            </a:pPr>
            <a:r>
              <a:rPr lang="hu-HU" altLang="hu-HU" sz="1800" dirty="0"/>
              <a:t>A pénzügyi közigazgatás intézményeinek formálódása a </a:t>
            </a:r>
            <a:r>
              <a:rPr lang="hu-HU" altLang="hu-HU" sz="1800" b="1" dirty="0"/>
              <a:t>rendszerváltozás</a:t>
            </a:r>
            <a:r>
              <a:rPr lang="hu-HU" altLang="hu-HU" sz="1800" dirty="0"/>
              <a:t> folyamatában</a:t>
            </a:r>
          </a:p>
          <a:p>
            <a:pPr>
              <a:buClr>
                <a:srgbClr val="000000"/>
              </a:buClr>
            </a:pPr>
            <a:r>
              <a:rPr lang="hu-HU" altLang="hu-HU" sz="1800" dirty="0"/>
              <a:t>Pénzügyi és költségvetési igazgatásunk </a:t>
            </a:r>
            <a:r>
              <a:rPr lang="hu-HU" altLang="hu-HU" sz="1800" b="1" dirty="0"/>
              <a:t>európai uniós </a:t>
            </a:r>
            <a:r>
              <a:rPr lang="hu-HU" altLang="hu-HU" sz="1800" dirty="0"/>
              <a:t>összefüggései, és új törekvései 2010-től</a:t>
            </a: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25985614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ctr" anchorCtr="1">
            <a:prstTxWarp prst="textNoShape">
              <a:avLst/>
            </a:prstTxWarp>
            <a:normAutofit/>
          </a:bodyPr>
          <a:lstStyle/>
          <a:p>
            <a:pPr algn="ctr"/>
            <a:r>
              <a:rPr lang="hu-HU" alt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1.2. A pénzügyi és költségvetési igazgatás</a:t>
            </a:r>
            <a:br>
              <a:rPr lang="hu-HU" alt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hu-HU" alt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fogalma, rendszertani elhelyezése 1.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dirty="0"/>
              <a:t>A pénzügyi rendszer</a:t>
            </a:r>
          </a:p>
          <a:p>
            <a:pPr marL="34289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i="1" dirty="0"/>
              <a:t>fogalma: </a:t>
            </a:r>
            <a:r>
              <a:rPr lang="hu-HU" dirty="0"/>
              <a:t>a pénzeszközök forgalomba hozatalát, azok ideiglenes és végleges átcsoportosítását, elosztását, újraelosztását, a pénz- és tőkepiaci mozgásokat, valamint a nemzetközi pénzfolyamatokat magában foglaló célok és eszközök összessége (ekként a pénzügyi rendszer a gazdaság része, annak egyik alrendszere)</a:t>
            </a:r>
          </a:p>
          <a:p>
            <a:pPr marL="34289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i="1" dirty="0"/>
              <a:t>összetevői:</a:t>
            </a:r>
            <a:r>
              <a:rPr lang="hu-HU" dirty="0"/>
              <a:t> azok az intézmények, szervezetek, amelyek megvalósítják az állam pénzügyi politikáját a pénzügyekre vonatkozó jogszabályok, törvények, rendeletek irányítása mellett</a:t>
            </a: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6854693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DA0562B0-F6D4-432C-89C7-AD4E8E1A050C}" type="slidenum">
              <a:rPr lang="hu-HU" smtClean="0"/>
              <a:pPr/>
              <a:t>8</a:t>
            </a:fld>
            <a:endParaRPr lang="hu-HU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05D202FF-EE3F-0E47-BF38-9753B60E5FE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8172" y="1477570"/>
            <a:ext cx="8813075" cy="521382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AF356EB-102B-F344-AC24-26EDD0454C68}"/>
              </a:ext>
            </a:extLst>
          </p:cNvPr>
          <p:cNvSpPr txBox="1">
            <a:spLocks/>
          </p:cNvSpPr>
          <p:nvPr/>
        </p:nvSpPr>
        <p:spPr bwMode="auto">
          <a:xfrm>
            <a:off x="838200" y="365125"/>
            <a:ext cx="10515600" cy="13255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ctr" anchorCtr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altLang="hu-HU" sz="2900" dirty="0">
                <a:solidFill>
                  <a:srgbClr val="C00000"/>
                </a:solidFill>
              </a:rPr>
              <a:t>1.2. A pénzügyi és költségvetési igazgatás</a:t>
            </a:r>
            <a:br>
              <a:rPr lang="hu-HU" altLang="hu-HU" sz="2900" dirty="0">
                <a:solidFill>
                  <a:srgbClr val="C00000"/>
                </a:solidFill>
              </a:rPr>
            </a:br>
            <a:r>
              <a:rPr lang="hu-HU" altLang="hu-HU" sz="2900" dirty="0">
                <a:solidFill>
                  <a:srgbClr val="C00000"/>
                </a:solidFill>
              </a:rPr>
              <a:t>fogalma, rendszertani elhelyezése 2.</a:t>
            </a:r>
          </a:p>
        </p:txBody>
      </p:sp>
    </p:spTree>
    <p:extLst>
      <p:ext uri="{BB962C8B-B14F-4D97-AF65-F5344CB8AC3E}">
        <p14:creationId xmlns:p14="http://schemas.microsoft.com/office/powerpoint/2010/main" val="804831973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ctr" anchorCtr="1">
            <a:prstTxWarp prst="textNoShape">
              <a:avLst/>
            </a:prstTxWarp>
            <a:normAutofit/>
          </a:bodyPr>
          <a:lstStyle/>
          <a:p>
            <a:pPr algn="ctr"/>
            <a:r>
              <a:rPr lang="hu-HU" alt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1.2. A pénzügyi és költségvetési igazgatás</a:t>
            </a:r>
            <a:br>
              <a:rPr lang="hu-HU" alt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r>
              <a:rPr lang="hu-HU" altLang="hu-HU" sz="2900" b="1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fogalma, rendszertani elhelyezése 3.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2400" b="1" dirty="0"/>
              <a:t>A pénzügyi és költségvetési igazgatás</a:t>
            </a:r>
          </a:p>
          <a:p>
            <a:pPr marL="34289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i="1" dirty="0"/>
              <a:t>fogalma: </a:t>
            </a:r>
            <a:r>
              <a:rPr lang="hu-HU" dirty="0"/>
              <a:t>az államháztartás egészére vonatkozó (állami és helyi önkormányzati) közigazgatási, valamint a pénzügyi magánszektor felügyeletével kapcsolatos államigazgatási feladatok ellátására irányuló állami tevékenység</a:t>
            </a:r>
          </a:p>
          <a:p>
            <a:pPr marL="34289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i="1" dirty="0"/>
              <a:t>rendeltetése</a:t>
            </a:r>
            <a:r>
              <a:rPr lang="hu-HU" dirty="0"/>
              <a:t>: az állami gazdaságpolitika (elsősorban a fiskális politika, monetáris politika) céljai megvalósításának elősegítése, a jogszabályokban meghatározott eszközrendszer működtetése</a:t>
            </a:r>
            <a:endParaRPr lang="hu-HU" i="1" dirty="0"/>
          </a:p>
          <a:p>
            <a:pPr marL="34289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i="1" dirty="0"/>
              <a:t>területei: </a:t>
            </a:r>
            <a:r>
              <a:rPr lang="hu-HU" dirty="0"/>
              <a:t>közpénzügyek és magánpénzügyek</a:t>
            </a: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A0562B0-F6D4-432C-89C7-AD4E8E1A050C}" type="slidenum">
              <a:rPr lang="hu-HU" smtClean="0"/>
              <a:pPr>
                <a:spcAft>
                  <a:spcPts val="600"/>
                </a:spcAft>
              </a:pPr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3087573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-téma">
  <a:themeElements>
    <a:clrScheme name="1. egyéni séma">
      <a:dk1>
        <a:sysClr val="windowText" lastClr="000000"/>
      </a:dk1>
      <a:lt1>
        <a:sysClr val="window" lastClr="FFFFFF"/>
      </a:lt1>
      <a:dk2>
        <a:srgbClr val="C19A5E"/>
      </a:dk2>
      <a:lt2>
        <a:srgbClr val="F2F2F2"/>
      </a:lt2>
      <a:accent1>
        <a:srgbClr val="0C0C0C"/>
      </a:accent1>
      <a:accent2>
        <a:srgbClr val="F1C98B"/>
      </a:accent2>
      <a:accent3>
        <a:srgbClr val="9E8042"/>
      </a:accent3>
      <a:accent4>
        <a:srgbClr val="EEB563"/>
      </a:accent4>
      <a:accent5>
        <a:srgbClr val="D9332A"/>
      </a:accent5>
      <a:accent6>
        <a:srgbClr val="64AD80"/>
      </a:accent6>
      <a:hlink>
        <a:srgbClr val="0563C1"/>
      </a:hlink>
      <a:folHlink>
        <a:srgbClr val="954F72"/>
      </a:folHlink>
    </a:clrScheme>
    <a:fontScheme name="1. egyéni sém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mutató1" id="{CDED76E5-98E3-4581-BEAF-820A155584A4}" vid="{4544E563-C049-42F6-824C-8BFA254D6E29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NKE_prezentációs sablon_magyar</Template>
  <TotalTime>4949</TotalTime>
  <Words>3803</Words>
  <Application>Microsoft Office PowerPoint</Application>
  <PresentationFormat>Szélesvásznú</PresentationFormat>
  <Paragraphs>580</Paragraphs>
  <Slides>57</Slides>
  <Notes>31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57</vt:i4>
      </vt:variant>
    </vt:vector>
  </HeadingPairs>
  <TitlesOfParts>
    <vt:vector size="63" baseType="lpstr">
      <vt:lpstr>ＭＳ Ｐゴシック</vt:lpstr>
      <vt:lpstr>Arial</vt:lpstr>
      <vt:lpstr>Calibri</vt:lpstr>
      <vt:lpstr>Times New Roman</vt:lpstr>
      <vt:lpstr>Verdana</vt:lpstr>
      <vt:lpstr>Office-téma</vt:lpstr>
      <vt:lpstr>KÖZIGAZGATÁSI SZAKVIZSGA Választható vizsgatárgy Pénzügyi és költségvetési igazgatás</vt:lpstr>
      <vt:lpstr>A tantárgy tematikája</vt:lpstr>
      <vt:lpstr>1. fejezet A magyar pénzügyi és  költségvetési politika  fejlődése napjainkig</vt:lpstr>
      <vt:lpstr>Az 1. fejezet célkitűzései</vt:lpstr>
      <vt:lpstr>1.1.1. A pénz fogalma és funkciói</vt:lpstr>
      <vt:lpstr>1.1.2. A magyar pénzviszonyok fejlődési útja napjainkig</vt:lpstr>
      <vt:lpstr>1.2. A pénzügyi és költségvetési igazgatás fogalma, rendszertani elhelyezése 1.</vt:lpstr>
      <vt:lpstr>PowerPoint-bemutató</vt:lpstr>
      <vt:lpstr>1.2. A pénzügyi és költségvetési igazgatás fogalma, rendszertani elhelyezése 3.</vt:lpstr>
      <vt:lpstr>2. fejezet Fiskális kormányzás</vt:lpstr>
      <vt:lpstr>A 2. fejezet célkitűzései</vt:lpstr>
      <vt:lpstr>2.1.1. Az adóigazgatás rendszere, alapelvei és követelményei 1.</vt:lpstr>
      <vt:lpstr>2.1.1. Az adóigazgatás rendszere, alapelvei és követelményei 2.</vt:lpstr>
      <vt:lpstr>2.1.1. Az adóigazgatás rendszere, alapelvei és követelményei 3.</vt:lpstr>
      <vt:lpstr>2.1.2. Az adóhatóságok 1.</vt:lpstr>
      <vt:lpstr>2.1.2. Az adóhatóságok 2.</vt:lpstr>
      <vt:lpstr>2.1.2. Az adóhatóságok 3.</vt:lpstr>
      <vt:lpstr>2.1.3. Az adózás rendjének törvényi szabályai</vt:lpstr>
      <vt:lpstr>2.1.3.1 Az adókötelezettségek</vt:lpstr>
      <vt:lpstr>2.1.3.2. Az adóigazgatási eljárás 1.</vt:lpstr>
      <vt:lpstr>2.1.3.2. Az adóigazgatási eljárás 2.</vt:lpstr>
      <vt:lpstr>2.1.3.2. Az adóigazgatási eljárás 3.</vt:lpstr>
      <vt:lpstr>2.1.3.3. Az adójogi jogkövetkezmények rendszere</vt:lpstr>
      <vt:lpstr>2.2.1. A központi költségvetés előkészítése és elfogadása 1.</vt:lpstr>
      <vt:lpstr>2.2.1. A központi költségvetés előkészítése és elfogadása 2.</vt:lpstr>
      <vt:lpstr>2.2.1. A központi költségvetés előkészítése és elfogadása 2.</vt:lpstr>
      <vt:lpstr>2.2.1. A központi költségvetés előkészítése és elfogadása 4.</vt:lpstr>
      <vt:lpstr>2.2.2. A központi költségvetés végrehajtása</vt:lpstr>
      <vt:lpstr>PowerPoint-bemutató</vt:lpstr>
      <vt:lpstr>PowerPoint-bemutató</vt:lpstr>
      <vt:lpstr>PowerPoint-bemutató</vt:lpstr>
      <vt:lpstr>PowerPoint-bemutató</vt:lpstr>
      <vt:lpstr>PowerPoint-bemutató</vt:lpstr>
      <vt:lpstr>2.3.2. A Magyar Államkincstár operatív likviditásmenedzsmentje 2.</vt:lpstr>
      <vt:lpstr>3. fejezet Monetáris kormányzás </vt:lpstr>
      <vt:lpstr>3. Fejezet oktatási célkitűzései </vt:lpstr>
      <vt:lpstr>3.1.1. A pénzügyi piac rendszerének alapjai 1.</vt:lpstr>
      <vt:lpstr>3.1.1. A pénzügyi piac rendszerének alapjai 2.</vt:lpstr>
      <vt:lpstr>3.1.2. A pénzügyi piac intézményei és szabályozásuk 1.</vt:lpstr>
      <vt:lpstr>PowerPoint-bemutató</vt:lpstr>
      <vt:lpstr>PowerPoint-bemutató</vt:lpstr>
      <vt:lpstr>PowerPoint-bemutató</vt:lpstr>
      <vt:lpstr>3.2.1. A Magyar Nemzeti Bank jogállása és szervei</vt:lpstr>
      <vt:lpstr>3.2.2. A Magyar Nemzeti Bank feladatai 1.</vt:lpstr>
      <vt:lpstr>3.2.2. A Magyar Nemzeti Bank feladatai 2.</vt:lpstr>
      <vt:lpstr>3.2.2. A Magyar Nemzeti Bank feladatai 3.</vt:lpstr>
      <vt:lpstr>3.3.2. A pénzügyi fogyasztóvédelem alapfogalmai és rendszere 1.</vt:lpstr>
      <vt:lpstr>3.3.2. A pénzügyi fogyasztóvédelem alapfogalmai és rendszere 2.</vt:lpstr>
      <vt:lpstr>3.3.2. A pénzügyi fogyasztóvédelem alapfogalmai és rendszere 3.</vt:lpstr>
      <vt:lpstr>PowerPoint-bemutató</vt:lpstr>
      <vt:lpstr>4. fejezet A magyar állampénzügyi rendszer nemzetközi kapcsolódásai </vt:lpstr>
      <vt:lpstr>4. fejezet oktatási célkitűzései</vt:lpstr>
      <vt:lpstr>4.1. A pénzpiacok és a bankszektor a világban</vt:lpstr>
      <vt:lpstr>4.2. Nemzetközi pénzügyi intézmények</vt:lpstr>
      <vt:lpstr>4.3. A pénzügyi és költségvetési igazgatás európai uniós összefüggései 1.</vt:lpstr>
      <vt:lpstr>4.3. A pénzügyi és költségvetési igazgatás európai uniós összefüggései 2.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Albert Máté Tibor</dc:creator>
  <cp:lastModifiedBy>Kukorelli András</cp:lastModifiedBy>
  <cp:revision>28</cp:revision>
  <dcterms:created xsi:type="dcterms:W3CDTF">2020-01-30T10:32:07Z</dcterms:created>
  <dcterms:modified xsi:type="dcterms:W3CDTF">2023-02-28T13:27:13Z</dcterms:modified>
</cp:coreProperties>
</file>